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6"/>
  </p:notesMasterIdLst>
  <p:sldIdLst>
    <p:sldId id="256" r:id="rId2"/>
    <p:sldId id="257" r:id="rId3"/>
    <p:sldId id="263" r:id="rId4"/>
    <p:sldId id="264" r:id="rId5"/>
    <p:sldId id="301" r:id="rId6"/>
    <p:sldId id="320" r:id="rId7"/>
    <p:sldId id="313" r:id="rId8"/>
    <p:sldId id="266" r:id="rId9"/>
    <p:sldId id="271" r:id="rId10"/>
    <p:sldId id="272" r:id="rId11"/>
    <p:sldId id="276" r:id="rId12"/>
    <p:sldId id="275" r:id="rId13"/>
    <p:sldId id="278" r:id="rId14"/>
    <p:sldId id="279" r:id="rId15"/>
    <p:sldId id="280" r:id="rId16"/>
    <p:sldId id="281" r:id="rId17"/>
    <p:sldId id="282" r:id="rId18"/>
    <p:sldId id="292" r:id="rId19"/>
    <p:sldId id="293" r:id="rId20"/>
    <p:sldId id="290" r:id="rId21"/>
    <p:sldId id="287" r:id="rId22"/>
    <p:sldId id="305" r:id="rId23"/>
    <p:sldId id="319" r:id="rId24"/>
    <p:sldId id="314" r:id="rId25"/>
    <p:sldId id="304" r:id="rId26"/>
    <p:sldId id="306" r:id="rId27"/>
    <p:sldId id="307" r:id="rId28"/>
    <p:sldId id="297" r:id="rId29"/>
    <p:sldId id="303" r:id="rId30"/>
    <p:sldId id="316" r:id="rId31"/>
    <p:sldId id="318" r:id="rId32"/>
    <p:sldId id="317" r:id="rId33"/>
    <p:sldId id="298" r:id="rId34"/>
    <p:sldId id="302" r:id="rId35"/>
    <p:sldId id="300" r:id="rId36"/>
    <p:sldId id="291" r:id="rId37"/>
    <p:sldId id="283" r:id="rId38"/>
    <p:sldId id="286" r:id="rId39"/>
    <p:sldId id="312" r:id="rId40"/>
    <p:sldId id="308" r:id="rId41"/>
    <p:sldId id="309" r:id="rId42"/>
    <p:sldId id="310" r:id="rId43"/>
    <p:sldId id="311" r:id="rId44"/>
    <p:sldId id="262" r:id="rId4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nnifer Hanna - IDMP" initials="" lastIdx="1" clrIdx="0"/>
  <p:cmAuthor id="1" name="Jenny Chau - IDMP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0066FF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0" autoAdjust="0"/>
    <p:restoredTop sz="94660"/>
  </p:normalViewPr>
  <p:slideViewPr>
    <p:cSldViewPr>
      <p:cViewPr varScale="1">
        <p:scale>
          <a:sx n="71" d="100"/>
          <a:sy n="71" d="100"/>
        </p:scale>
        <p:origin x="672" y="53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/>
            </a:lvl1pPr>
            <a:lvl2pPr marL="457200" marR="0" lvl="1" indent="0" algn="l" rtl="0">
              <a:spcBef>
                <a:spcPts val="0"/>
              </a:spcBef>
              <a:buNone/>
              <a:defRPr sz="1100" b="0" i="0" u="none" strike="noStrike" cap="none"/>
            </a:lvl2pPr>
            <a:lvl3pPr marL="914400" marR="0" lvl="2" indent="0" algn="l" rtl="0">
              <a:spcBef>
                <a:spcPts val="0"/>
              </a:spcBef>
              <a:buNone/>
              <a:defRPr sz="1100" b="0" i="0" u="none" strike="noStrike" cap="none"/>
            </a:lvl3pPr>
            <a:lvl4pPr marL="1371600" marR="0" lvl="3" indent="0" algn="l" rtl="0">
              <a:spcBef>
                <a:spcPts val="0"/>
              </a:spcBef>
              <a:buNone/>
              <a:defRPr sz="1100" b="0" i="0" u="none" strike="noStrike" cap="none"/>
            </a:lvl4pPr>
            <a:lvl5pPr marL="1828800" marR="0" lvl="4" indent="0" algn="l" rtl="0">
              <a:spcBef>
                <a:spcPts val="0"/>
              </a:spcBef>
              <a:buNone/>
              <a:defRPr sz="1100" b="0" i="0" u="none" strike="noStrike" cap="none"/>
            </a:lvl5pPr>
            <a:lvl6pPr marL="2286000" marR="0" lvl="5" indent="0" algn="l" rtl="0">
              <a:spcBef>
                <a:spcPts val="0"/>
              </a:spcBef>
              <a:buNone/>
              <a:defRPr sz="1100" b="0" i="0" u="none" strike="noStrike" cap="none"/>
            </a:lvl6pPr>
            <a:lvl7pPr marL="2743200" marR="0" lvl="6" indent="0" algn="l" rtl="0">
              <a:spcBef>
                <a:spcPts val="0"/>
              </a:spcBef>
              <a:buNone/>
              <a:defRPr sz="1100" b="0" i="0" u="none" strike="noStrike" cap="none"/>
            </a:lvl7pPr>
            <a:lvl8pPr marL="3200400" marR="0" lvl="7" indent="0" algn="l" rtl="0">
              <a:spcBef>
                <a:spcPts val="0"/>
              </a:spcBef>
              <a:buNone/>
              <a:defRPr sz="1100" b="0" i="0" u="none" strike="noStrike" cap="none"/>
            </a:lvl8pPr>
            <a:lvl9pPr marL="3657600" marR="0" lvl="8" indent="0" algn="l" rtl="0">
              <a:spcBef>
                <a:spcPts val="0"/>
              </a:spcBef>
              <a:buNone/>
              <a:defRPr sz="1100" b="0" i="0" u="none" strike="noStrike" cap="none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5249172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743964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785674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7251274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803049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969379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3918985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7061324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4857921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704574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7546549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66090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6472386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3427761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2355203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095914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5344754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280911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171478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988418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9125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220923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93254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975838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164275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547716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0" y="1447800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24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24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24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24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24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24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24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24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0" y="2362200"/>
            <a:ext cx="9144000" cy="63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952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215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2032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90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90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90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90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90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" name="Shape 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3750" y="6001873"/>
            <a:ext cx="585899" cy="58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Shape 17" descr="header-log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6600" y="6001866"/>
            <a:ext cx="784799" cy="585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57200" y="188247"/>
            <a:ext cx="8229600" cy="6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 rot="5400000">
            <a:off x="2362199" y="152399"/>
            <a:ext cx="4419599" cy="777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016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90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778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169275" y="6338180"/>
            <a:ext cx="898499" cy="44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3657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Shape 63"/>
          <p:cNvSpPr txBox="1">
            <a:spLocks noGrp="1"/>
          </p:cNvSpPr>
          <p:nvPr>
            <p:ph type="sldNum" idx="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 rot="5400000">
            <a:off x="4848149" y="2181149"/>
            <a:ext cx="5943599" cy="219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 rot="5400000">
            <a:off x="390449" y="66597"/>
            <a:ext cx="5943599" cy="642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016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90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778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169275" y="6338180"/>
            <a:ext cx="898499" cy="44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3657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Shape 68"/>
          <p:cNvSpPr txBox="1">
            <a:spLocks noGrp="1"/>
          </p:cNvSpPr>
          <p:nvPr>
            <p:ph type="sldNum" idx="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6113060" y="6173787"/>
            <a:ext cx="21335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53641" y="274637"/>
            <a:ext cx="8036700" cy="74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Georgia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457200" y="1350183"/>
            <a:ext cx="81333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52400" algn="l" rtl="0">
              <a:lnSpc>
                <a:spcPct val="118181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1333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Noto Sans Symbols"/>
              <a:buChar char="◻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ftr" idx="11"/>
          </p:nvPr>
        </p:nvSpPr>
        <p:spPr>
          <a:xfrm>
            <a:off x="5694760" y="6173787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/>
          <p:nvPr/>
        </p:nvSpPr>
        <p:spPr>
          <a:xfrm>
            <a:off x="1160066" y="6506478"/>
            <a:ext cx="6796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9397"/>
              </a:buClr>
              <a:buSzPct val="25000"/>
              <a:buFont typeface="Arial"/>
              <a:buNone/>
            </a:pPr>
            <a:r>
              <a:rPr lang="en-US" sz="1200" b="0" i="0" u="none" strike="noStrike" cap="none">
                <a:solidFill>
                  <a:srgbClr val="8F9397"/>
                </a:solidFill>
                <a:latin typeface="Arial"/>
                <a:ea typeface="Arial"/>
                <a:cs typeface="Arial"/>
                <a:sym typeface="Arial"/>
              </a:rPr>
              <a:t>SENSITIVE &amp; PRE-DECISIONAL NOT FOR EXTERNAL DISTRIBUTION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3261807" y="0"/>
            <a:ext cx="2702399" cy="307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180F"/>
              </a:buClr>
              <a:buSzPct val="25000"/>
              <a:buFont typeface="Arial"/>
              <a:buNone/>
            </a:pPr>
            <a:r>
              <a:rPr lang="en-US" sz="1400" b="0" i="0" u="none" strike="noStrike" cap="none">
                <a:solidFill>
                  <a:srgbClr val="64180F"/>
                </a:solidFill>
                <a:latin typeface="Arial"/>
                <a:ea typeface="Arial"/>
                <a:cs typeface="Arial"/>
                <a:sym typeface="Arial"/>
              </a:rPr>
              <a:t>DRAFT for discussion only</a:t>
            </a:r>
          </a:p>
        </p:txBody>
      </p:sp>
      <p:pic>
        <p:nvPicPr>
          <p:cNvPr id="76" name="Shape 7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5638800"/>
            <a:ext cx="439200" cy="43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48600" y="5560219"/>
            <a:ext cx="864300" cy="6644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Shape 79"/>
          <p:cNvSpPr txBox="1">
            <a:spLocks noGrp="1"/>
          </p:cNvSpPr>
          <p:nvPr>
            <p:ph type="sldNum" idx="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457200" y="188247"/>
            <a:ext cx="8229600" cy="6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 b="1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 b="1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 b="1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 b="1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 b="1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 b="1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 b="1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 b="1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685800" y="1000166"/>
            <a:ext cx="7772400" cy="472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270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651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524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39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39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39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39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39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722312" y="2906709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57200" y="188247"/>
            <a:ext cx="8229600" cy="6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1371600" y="1219200"/>
            <a:ext cx="3695699" cy="502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5219700" y="1219200"/>
            <a:ext cx="3695699" cy="502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169275" y="6338180"/>
            <a:ext cx="898499" cy="44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3657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 txBox="1">
            <a:spLocks noGrp="1"/>
          </p:cNvSpPr>
          <p:nvPr>
            <p:ph type="sldNum" idx="3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7200" y="188247"/>
            <a:ext cx="8229600" cy="6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57200" y="1535111"/>
            <a:ext cx="4040099" cy="63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2"/>
          </p:nvPr>
        </p:nvSpPr>
        <p:spPr>
          <a:xfrm>
            <a:off x="457200" y="2174874"/>
            <a:ext cx="4040099" cy="395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3"/>
          </p:nvPr>
        </p:nvSpPr>
        <p:spPr>
          <a:xfrm>
            <a:off x="4645025" y="1535111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4"/>
          </p:nvPr>
        </p:nvSpPr>
        <p:spPr>
          <a:xfrm>
            <a:off x="4645025" y="2174874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169275" y="6338180"/>
            <a:ext cx="898499" cy="44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3657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Shape 39"/>
          <p:cNvSpPr txBox="1">
            <a:spLocks noGrp="1"/>
          </p:cNvSpPr>
          <p:nvPr>
            <p:ph type="sldNum" idx="5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188247"/>
            <a:ext cx="8229600" cy="6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169275" y="6338180"/>
            <a:ext cx="898499" cy="44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3657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Shape 43"/>
          <p:cNvSpPr txBox="1">
            <a:spLocks noGrp="1"/>
          </p:cNvSpPr>
          <p:nvPr>
            <p:ph type="sldNum" idx="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169275" y="6338180"/>
            <a:ext cx="898499" cy="44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3657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Shape 46"/>
          <p:cNvSpPr txBox="1">
            <a:spLocks noGrp="1"/>
          </p:cNvSpPr>
          <p:nvPr>
            <p:ph type="sldNum" idx="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57200" y="273048"/>
            <a:ext cx="3008399" cy="116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575050" y="273047"/>
            <a:ext cx="5111699" cy="585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99" cy="4691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169275" y="6338180"/>
            <a:ext cx="898499" cy="44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3657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3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5" name="Shape 55"/>
          <p:cNvSpPr>
            <a:spLocks noGrp="1"/>
          </p:cNvSpPr>
          <p:nvPr>
            <p:ph type="pic" idx="2"/>
          </p:nvPr>
        </p:nvSpPr>
        <p:spPr>
          <a:xfrm>
            <a:off x="1792288" y="612774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90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778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169275" y="6338180"/>
            <a:ext cx="898499" cy="44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3657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Shape 58"/>
          <p:cNvSpPr txBox="1">
            <a:spLocks noGrp="1"/>
          </p:cNvSpPr>
          <p:nvPr>
            <p:ph type="sldNum" idx="3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32829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85800" y="1219200"/>
            <a:ext cx="7772400" cy="4419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016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190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1778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165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457200" y="188247"/>
            <a:ext cx="8229600" cy="6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Font typeface="Arial"/>
              <a:buNone/>
              <a:defRPr sz="1800"/>
            </a:lvl9pPr>
          </a:lstStyle>
          <a:p>
            <a:endParaRPr/>
          </a:p>
        </p:txBody>
      </p:sp>
      <p:pic>
        <p:nvPicPr>
          <p:cNvPr id="9" name="Shape 9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54100" y="5827060"/>
            <a:ext cx="585899" cy="58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0" descr="header-logo.png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988050" y="5827050"/>
            <a:ext cx="784799" cy="5858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ct val="25000"/>
              <a:buFont typeface="Arial"/>
              <a:buNone/>
            </a:pPr>
            <a:fld id="{00000000-1234-1234-1234-123412341234}" type="slidenum">
              <a:rPr lang="en-US" sz="1300" b="0" i="0" u="none" strike="noStrike" cap="non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300" b="0" i="0" u="none" strike="noStrike" cap="non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htmlcolorcodes.com/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rapidtables.com/web/color/RGB_Color.html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trategy.com/us/desktop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371600" y="1981200"/>
            <a:ext cx="6400799" cy="12002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3561"/>
              </a:buClr>
              <a:buSzPct val="25000"/>
              <a:buFont typeface="Arial"/>
              <a:buNone/>
            </a:pPr>
            <a:r>
              <a:rPr lang="en-US" sz="3600" b="1" dirty="0" smtClean="0">
                <a:solidFill>
                  <a:srgbClr val="0E3561"/>
                </a:solidFill>
              </a:rPr>
              <a:t>Data Visualization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3561"/>
              </a:buClr>
              <a:buSzPct val="25000"/>
              <a:buFont typeface="Arial"/>
              <a:buNone/>
            </a:pPr>
            <a:r>
              <a:rPr lang="en-US" sz="3600" b="1" dirty="0" smtClean="0">
                <a:solidFill>
                  <a:srgbClr val="0E3561"/>
                </a:solidFill>
              </a:rPr>
              <a:t>Best Practices</a:t>
            </a:r>
            <a:endParaRPr lang="en-US" sz="3600" b="1" dirty="0">
              <a:solidFill>
                <a:srgbClr val="0E3561"/>
              </a:solidFill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304800" y="2895600"/>
            <a:ext cx="8643899" cy="100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1" dirty="0" smtClean="0"/>
              <a:t>Spring, </a:t>
            </a:r>
            <a:r>
              <a:rPr lang="en-US" sz="2400" b="1" dirty="0" smtClean="0"/>
              <a:t>2018</a:t>
            </a:r>
            <a:endParaRPr lang="en-US" sz="24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Data Exploration</a:t>
            </a:r>
            <a:b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dirty="0" smtClean="0">
                <a:solidFill>
                  <a:srgbClr val="00467F"/>
                </a:solidFill>
              </a:rPr>
              <a:t>Scatter Plot and Histogram</a:t>
            </a:r>
            <a:endParaRPr lang="en-US" sz="2000" b="1" i="0" u="none" strike="noStrike" cap="none" dirty="0">
              <a:solidFill>
                <a:srgbClr val="00467F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AutoShape 2" descr="Image result for scatter pl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scatter pl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scatter pl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Image result for scatter plot"/>
          <p:cNvSpPr>
            <a:spLocks noChangeAspect="1" noChangeArrowheads="1"/>
          </p:cNvSpPr>
          <p:nvPr/>
        </p:nvSpPr>
        <p:spPr bwMode="auto">
          <a:xfrm>
            <a:off x="-439863" y="-8303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744731" y="1565274"/>
            <a:ext cx="7156826" cy="5140325"/>
            <a:chOff x="738570" y="1447800"/>
            <a:chExt cx="7156826" cy="5140325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6858" y="1447800"/>
              <a:ext cx="4863542" cy="4900612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6347054" y="5245821"/>
              <a:ext cx="66236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002060"/>
                  </a:solidFill>
                </a:rPr>
                <a:t>Value</a:t>
              </a:r>
            </a:p>
            <a:p>
              <a:pPr algn="ctr"/>
              <a:r>
                <a:rPr lang="en-US" b="1" dirty="0">
                  <a:solidFill>
                    <a:srgbClr val="002060"/>
                  </a:solidFill>
                </a:rPr>
                <a:t>o</a:t>
              </a:r>
              <a:r>
                <a:rPr lang="en-US" b="1" dirty="0" smtClean="0">
                  <a:solidFill>
                    <a:srgbClr val="002060"/>
                  </a:solidFill>
                </a:rPr>
                <a:t>f B</a:t>
              </a:r>
              <a:endParaRPr lang="en-US" b="1" dirty="0">
                <a:solidFill>
                  <a:srgbClr val="002060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 flipH="1">
              <a:off x="2795731" y="1553002"/>
              <a:ext cx="66236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002060"/>
                  </a:solidFill>
                </a:rPr>
                <a:t>Value</a:t>
              </a:r>
            </a:p>
            <a:p>
              <a:pPr algn="ctr"/>
              <a:r>
                <a:rPr lang="en-US" b="1" dirty="0">
                  <a:solidFill>
                    <a:srgbClr val="002060"/>
                  </a:solidFill>
                </a:rPr>
                <a:t>o</a:t>
              </a:r>
              <a:r>
                <a:rPr lang="en-US" b="1" dirty="0" smtClean="0">
                  <a:solidFill>
                    <a:srgbClr val="002060"/>
                  </a:solidFill>
                </a:rPr>
                <a:t>f A</a:t>
              </a:r>
              <a:endParaRPr lang="en-US" b="1" dirty="0">
                <a:solidFill>
                  <a:srgbClr val="00206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093573" y="3238895"/>
              <a:ext cx="8018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Scatter </a:t>
              </a:r>
            </a:p>
            <a:p>
              <a:pPr algn="ctr"/>
              <a:r>
                <a:rPr lang="en-US" i="1" dirty="0" smtClean="0"/>
                <a:t>Plot</a:t>
              </a:r>
              <a:endParaRPr lang="en-US" i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38570" y="3238895"/>
              <a:ext cx="11384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002060"/>
                  </a:solidFill>
                </a:rPr>
                <a:t>Frequency </a:t>
              </a:r>
            </a:p>
            <a:p>
              <a:pPr algn="ctr"/>
              <a:r>
                <a:rPr lang="en-US" b="1" dirty="0">
                  <a:solidFill>
                    <a:srgbClr val="002060"/>
                  </a:solidFill>
                </a:rPr>
                <a:t>o</a:t>
              </a:r>
              <a:r>
                <a:rPr lang="en-US" b="1" dirty="0" smtClean="0">
                  <a:solidFill>
                    <a:srgbClr val="002060"/>
                  </a:solidFill>
                </a:rPr>
                <a:t>f A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406951" y="6280348"/>
              <a:ext cx="35197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002060"/>
                  </a:solidFill>
                </a:rPr>
                <a:t>Frequency of B</a:t>
              </a:r>
              <a:endParaRPr lang="en-US" b="1" dirty="0">
                <a:solidFill>
                  <a:srgbClr val="002060"/>
                </a:solidFill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6270828" y="6004220"/>
            <a:ext cx="10005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/>
              <a:t>Histogram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314811" y="1764417"/>
            <a:ext cx="10005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/>
              <a:t>Histogram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592932" y="4800600"/>
            <a:ext cx="4443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 smtClean="0"/>
              <a:t>Bin</a:t>
            </a:r>
            <a:endParaRPr lang="en-US" i="1" dirty="0"/>
          </a:p>
        </p:txBody>
      </p:sp>
      <p:cxnSp>
        <p:nvCxnSpPr>
          <p:cNvPr id="4" name="Straight Arrow Connector 3"/>
          <p:cNvCxnSpPr>
            <a:stCxn id="17" idx="3"/>
          </p:cNvCxnSpPr>
          <p:nvPr/>
        </p:nvCxnSpPr>
        <p:spPr>
          <a:xfrm flipV="1">
            <a:off x="2037284" y="4800601"/>
            <a:ext cx="401116" cy="1538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984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Data Comparison</a:t>
            </a:r>
            <a:b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dirty="0" smtClean="0">
                <a:solidFill>
                  <a:srgbClr val="00467F"/>
                </a:solidFill>
              </a:rPr>
              <a:t>Bar Charts</a:t>
            </a:r>
            <a:endParaRPr lang="en-US" sz="2000" b="1" i="0" u="none" strike="noStrike" cap="none" dirty="0">
              <a:solidFill>
                <a:srgbClr val="00467F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AutoShape 2" descr="Image result for scatter pl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scatter pl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scatter pl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Image result for scatter plot"/>
          <p:cNvSpPr>
            <a:spLocks noChangeAspect="1" noChangeArrowheads="1"/>
          </p:cNvSpPr>
          <p:nvPr/>
        </p:nvSpPr>
        <p:spPr bwMode="auto">
          <a:xfrm>
            <a:off x="-439863" y="-8303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839" y="1749690"/>
            <a:ext cx="2094919" cy="1726928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-160463" y="1795614"/>
            <a:ext cx="5037263" cy="4786577"/>
            <a:chOff x="186055" y="1521240"/>
            <a:chExt cx="5287645" cy="4753500"/>
          </a:xfrm>
        </p:grpSpPr>
        <p:sp>
          <p:nvSpPr>
            <p:cNvPr id="26" name="TextBox 25"/>
            <p:cNvSpPr txBox="1"/>
            <p:nvPr/>
          </p:nvSpPr>
          <p:spPr>
            <a:xfrm>
              <a:off x="3111500" y="5394610"/>
              <a:ext cx="2362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 smtClean="0"/>
                <a:t>Variable</a:t>
              </a:r>
              <a:endParaRPr lang="en-US" i="1" dirty="0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186055" y="1521240"/>
              <a:ext cx="4580724" cy="4753500"/>
              <a:chOff x="482600" y="2025498"/>
              <a:chExt cx="4098124" cy="4115674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58900" y="2133600"/>
                <a:ext cx="3221824" cy="3079684"/>
              </a:xfrm>
              <a:prstGeom prst="rect">
                <a:avLst/>
              </a:prstGeom>
            </p:spPr>
          </p:pic>
          <p:cxnSp>
            <p:nvCxnSpPr>
              <p:cNvPr id="7" name="Straight Arrow Connector 6"/>
              <p:cNvCxnSpPr/>
              <p:nvPr/>
            </p:nvCxnSpPr>
            <p:spPr>
              <a:xfrm>
                <a:off x="1206500" y="5286507"/>
                <a:ext cx="327660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V="1">
                <a:off x="1206500" y="2054423"/>
                <a:ext cx="0" cy="32320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/>
              <p:cNvSpPr txBox="1"/>
              <p:nvPr/>
            </p:nvSpPr>
            <p:spPr>
              <a:xfrm>
                <a:off x="482600" y="2025498"/>
                <a:ext cx="23622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 smtClean="0"/>
                  <a:t>Value</a:t>
                </a:r>
                <a:endParaRPr lang="en-US" i="1" dirty="0"/>
              </a:p>
            </p:txBody>
          </p:sp>
          <p:sp>
            <p:nvSpPr>
              <p:cNvPr id="11" name="Left Brace 10"/>
              <p:cNvSpPr/>
              <p:nvPr/>
            </p:nvSpPr>
            <p:spPr>
              <a:xfrm rot="16200000">
                <a:off x="2206258" y="5175486"/>
                <a:ext cx="224155" cy="521870"/>
              </a:xfrm>
              <a:prstGeom prst="leftBrac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236980" y="5617952"/>
                <a:ext cx="2362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 smtClean="0"/>
                  <a:t>Bin</a:t>
                </a:r>
              </a:p>
              <a:p>
                <a:pPr algn="ctr"/>
                <a:r>
                  <a:rPr lang="en-US" i="1" dirty="0" smtClean="0"/>
                  <a:t>e.g. Year</a:t>
                </a:r>
                <a:endParaRPr lang="en-US" i="1" dirty="0"/>
              </a:p>
            </p:txBody>
          </p:sp>
        </p:grpSp>
      </p:grpSp>
      <p:sp>
        <p:nvSpPr>
          <p:cNvPr id="28" name="TextBox 27"/>
          <p:cNvSpPr txBox="1"/>
          <p:nvPr/>
        </p:nvSpPr>
        <p:spPr>
          <a:xfrm>
            <a:off x="5486399" y="1712978"/>
            <a:ext cx="4082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Stacked Bar Chart</a:t>
            </a:r>
          </a:p>
          <a:p>
            <a:pPr algn="ctr"/>
            <a:r>
              <a:rPr lang="en-US" i="1" dirty="0"/>
              <a:t>Colored by Value </a:t>
            </a:r>
            <a:r>
              <a:rPr lang="en-US" i="1" dirty="0" smtClean="0"/>
              <a:t>Attributes</a:t>
            </a:r>
            <a:endParaRPr lang="en-US" i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800" y="4219401"/>
            <a:ext cx="1947599" cy="1646735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5545105" y="3912563"/>
            <a:ext cx="4082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Clustered Bar Chart</a:t>
            </a:r>
          </a:p>
          <a:p>
            <a:pPr algn="ctr"/>
            <a:r>
              <a:rPr lang="en-US" i="1" dirty="0"/>
              <a:t>Colored by Value </a:t>
            </a:r>
            <a:r>
              <a:rPr lang="en-US" i="1" dirty="0" smtClean="0"/>
              <a:t>Attributes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3037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Data Trends</a:t>
            </a:r>
            <a:b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dirty="0" smtClean="0">
                <a:solidFill>
                  <a:srgbClr val="00467F"/>
                </a:solidFill>
              </a:rPr>
              <a:t>Line Charts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AutoShape 2" descr="Image result for scatter pl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scatter pl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scatter pl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Image result for scatter plot"/>
          <p:cNvSpPr>
            <a:spLocks noChangeAspect="1" noChangeArrowheads="1"/>
          </p:cNvSpPr>
          <p:nvPr/>
        </p:nvSpPr>
        <p:spPr bwMode="auto">
          <a:xfrm>
            <a:off x="-439863" y="-8303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3794" name="Picture 2" descr="Image result for line ch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680881"/>
            <a:ext cx="6667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593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Relate Part to Whole</a:t>
            </a:r>
            <a:br>
              <a:rPr lang="en-US" sz="3000" b="1" i="0" u="none" strike="noStrike" cap="none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smtClean="0">
                <a:solidFill>
                  <a:srgbClr val="00467F"/>
                </a:solidFill>
              </a:rPr>
              <a:t>Pie Charts</a:t>
            </a:r>
            <a:endParaRPr lang="en-US" b="1" i="0" u="none" strike="noStrike" cap="none" dirty="0">
              <a:solidFill>
                <a:srgbClr val="00467F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AutoShape 2" descr="Image result for scatter pl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scatter pl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scatter pl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Image result for scatter plot"/>
          <p:cNvSpPr>
            <a:spLocks noChangeAspect="1" noChangeArrowheads="1"/>
          </p:cNvSpPr>
          <p:nvPr/>
        </p:nvSpPr>
        <p:spPr bwMode="auto">
          <a:xfrm>
            <a:off x="-439863" y="-8303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6868" name="Picture 4" descr="Image result for atmospheric gases pie ch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1103"/>
            <a:ext cx="4206537" cy="4503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870" name="Picture 6" descr="Image result for ranking char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326" y="1331103"/>
            <a:ext cx="4481674" cy="4547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76400" y="6018311"/>
            <a:ext cx="21643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 explanations needed!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50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81000" y="336118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Maps</a:t>
            </a:r>
            <a:endParaRPr lang="en-US" b="1" i="0" u="none" strike="noStrike" cap="none" dirty="0">
              <a:solidFill>
                <a:srgbClr val="00467F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AutoShape 2" descr="Image result for scatter pl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scatter pl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scatter pl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Image result for scatter plot"/>
          <p:cNvSpPr>
            <a:spLocks noChangeAspect="1" noChangeArrowheads="1"/>
          </p:cNvSpPr>
          <p:nvPr/>
        </p:nvSpPr>
        <p:spPr bwMode="auto">
          <a:xfrm>
            <a:off x="-439863" y="-8303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5842" name="Picture 2" descr="Image result for map ch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" y="1676400"/>
            <a:ext cx="4572000" cy="3500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1747" y="2842780"/>
            <a:ext cx="4512253" cy="29484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219200" y="5274866"/>
            <a:ext cx="1905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Heat Map</a:t>
            </a:r>
          </a:p>
          <a:p>
            <a:pPr algn="ctr"/>
            <a:r>
              <a:rPr lang="en-US" sz="1200" i="1" dirty="0" smtClean="0"/>
              <a:t>State borders polygons </a:t>
            </a:r>
          </a:p>
          <a:p>
            <a:pPr algn="ctr"/>
            <a:r>
              <a:rPr lang="en-US" sz="1200" i="1" dirty="0" smtClean="0"/>
              <a:t>Color density proportional to value </a:t>
            </a:r>
            <a:endParaRPr lang="en-US" sz="1200" i="1" dirty="0"/>
          </a:p>
        </p:txBody>
      </p:sp>
      <p:sp>
        <p:nvSpPr>
          <p:cNvPr id="14" name="TextBox 13"/>
          <p:cNvSpPr txBox="1"/>
          <p:nvPr/>
        </p:nvSpPr>
        <p:spPr>
          <a:xfrm>
            <a:off x="5943600" y="2133600"/>
            <a:ext cx="19132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Bubble Markers</a:t>
            </a:r>
          </a:p>
          <a:p>
            <a:pPr algn="ctr"/>
            <a:r>
              <a:rPr lang="en-US" sz="1200" i="1" dirty="0" smtClean="0"/>
              <a:t>Pinpointed to coordinates</a:t>
            </a:r>
          </a:p>
          <a:p>
            <a:pPr algn="ctr"/>
            <a:r>
              <a:rPr lang="en-US" sz="1200" i="1" dirty="0" smtClean="0"/>
              <a:t>Size and density proportional to values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0038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Ranking Charts</a:t>
            </a:r>
            <a:endParaRPr lang="en-US" b="1" i="0" u="none" strike="noStrike" cap="none" dirty="0">
              <a:solidFill>
                <a:srgbClr val="00467F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AutoShape 2" descr="Image result for scatter pl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scatter pl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scatter pl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Image result for scatter plot"/>
          <p:cNvSpPr>
            <a:spLocks noChangeAspect="1" noChangeArrowheads="1"/>
          </p:cNvSpPr>
          <p:nvPr/>
        </p:nvSpPr>
        <p:spPr bwMode="auto">
          <a:xfrm>
            <a:off x="-439863" y="-8303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8918" name="Picture 6" descr="Image result for ranking ch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853897"/>
            <a:ext cx="6896100" cy="3721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41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Radar Charts</a:t>
            </a:r>
            <a:endParaRPr lang="en-US" b="1" i="0" u="none" strike="noStrike" cap="none" dirty="0">
              <a:solidFill>
                <a:srgbClr val="00467F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AutoShape 2" descr="Image result for scatter pl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scatter pl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scatter pl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Image result for scatter plot"/>
          <p:cNvSpPr>
            <a:spLocks noChangeAspect="1" noChangeArrowheads="1"/>
          </p:cNvSpPr>
          <p:nvPr/>
        </p:nvSpPr>
        <p:spPr bwMode="auto">
          <a:xfrm>
            <a:off x="-439863" y="-8303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8916" name="Picture 4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95" y="2667040"/>
            <a:ext cx="4086225" cy="2800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938" name="Picture 2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590800"/>
            <a:ext cx="3429000" cy="309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591972" y="1494814"/>
            <a:ext cx="19132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Antenna Diagram</a:t>
            </a:r>
          </a:p>
          <a:p>
            <a:pPr algn="ctr"/>
            <a:r>
              <a:rPr lang="en-US" sz="1200" i="1" dirty="0" smtClean="0"/>
              <a:t>Attenuation  </a:t>
            </a:r>
          </a:p>
          <a:p>
            <a:pPr algn="ctr"/>
            <a:r>
              <a:rPr lang="en-US" sz="1200" i="1" dirty="0" smtClean="0"/>
              <a:t>Vs. Direction</a:t>
            </a:r>
            <a:endParaRPr lang="en-US" sz="1100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5943600" y="1546150"/>
            <a:ext cx="19132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Spider Diagram</a:t>
            </a:r>
          </a:p>
          <a:p>
            <a:pPr algn="ctr"/>
            <a:r>
              <a:rPr lang="en-US" sz="1200" i="1" dirty="0" smtClean="0"/>
              <a:t>Quick way to assess on multiple parameters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41472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Sankey Diagram</a:t>
            </a:r>
            <a:endParaRPr lang="en-US" b="1" i="0" u="none" strike="noStrike" cap="none" dirty="0">
              <a:solidFill>
                <a:srgbClr val="00467F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AutoShape 2" descr="Image result for scatter pl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scatter pl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scatter pl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Image result for scatter plot"/>
          <p:cNvSpPr>
            <a:spLocks noChangeAspect="1" noChangeArrowheads="1"/>
          </p:cNvSpPr>
          <p:nvPr/>
        </p:nvSpPr>
        <p:spPr bwMode="auto">
          <a:xfrm>
            <a:off x="-439863" y="-8303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71880" y="1309801"/>
            <a:ext cx="1913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Steam Engine  Diagram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99031" y="1307781"/>
            <a:ext cx="1913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Migration Between UK Countries</a:t>
            </a:r>
            <a:endParaRPr lang="en-US" sz="1100" i="1" dirty="0"/>
          </a:p>
        </p:txBody>
      </p:sp>
      <p:pic>
        <p:nvPicPr>
          <p:cNvPr id="39940" name="Picture 4" descr="Image result for sankey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" y="1943145"/>
            <a:ext cx="3843366" cy="243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2277918"/>
            <a:ext cx="3887934" cy="23802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4953000"/>
            <a:ext cx="3448050" cy="159713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799031" y="5417174"/>
            <a:ext cx="1688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Remember Charles </a:t>
            </a:r>
            <a:r>
              <a:rPr lang="en-US" i="1" dirty="0" err="1" smtClean="0"/>
              <a:t>Minard</a:t>
            </a:r>
            <a:r>
              <a:rPr lang="en-US" i="1" dirty="0" smtClean="0"/>
              <a:t>?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317065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candlestick ch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209800"/>
            <a:ext cx="2514600" cy="2916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candlestick ch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209800"/>
            <a:ext cx="4828365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hape 90"/>
          <p:cNvSpPr txBox="1">
            <a:spLocks/>
          </p:cNvSpPr>
          <p:nvPr/>
        </p:nvSpPr>
        <p:spPr>
          <a:xfrm>
            <a:off x="533400" y="2286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dirty="0" smtClean="0">
                <a:solidFill>
                  <a:srgbClr val="00467F"/>
                </a:solidFill>
              </a:rPr>
              <a:t>Special: Candlestick Diagram</a:t>
            </a:r>
          </a:p>
          <a:p>
            <a:pPr algn="ctr">
              <a:buClr>
                <a:srgbClr val="000000"/>
              </a:buClr>
              <a:buSzPct val="25000"/>
              <a:buFont typeface="Arial"/>
              <a:buNone/>
            </a:pPr>
            <a:r>
              <a:rPr lang="en-US" sz="2000" b="1" dirty="0" smtClean="0">
                <a:solidFill>
                  <a:srgbClr val="00467F"/>
                </a:solidFill>
              </a:rPr>
              <a:t>(Shows Statistics: Range 1, Range 2, Gradient)</a:t>
            </a:r>
            <a:endParaRPr lang="en-US" sz="2000" b="1" dirty="0">
              <a:solidFill>
                <a:srgbClr val="0046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4832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90"/>
          <p:cNvSpPr txBox="1">
            <a:spLocks/>
          </p:cNvSpPr>
          <p:nvPr/>
        </p:nvSpPr>
        <p:spPr>
          <a:xfrm>
            <a:off x="533400" y="2286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dirty="0" smtClean="0">
                <a:solidFill>
                  <a:srgbClr val="00467F"/>
                </a:solidFill>
              </a:rPr>
              <a:t>Special: Bullet Chart</a:t>
            </a:r>
          </a:p>
          <a:p>
            <a:r>
              <a:rPr lang="en-US" sz="2000" b="1" dirty="0">
                <a:solidFill>
                  <a:srgbClr val="00467F"/>
                </a:solidFill>
              </a:rPr>
              <a:t>Compares current value to </a:t>
            </a:r>
            <a:r>
              <a:rPr lang="en-US" sz="2000" b="1" dirty="0" smtClean="0">
                <a:solidFill>
                  <a:srgbClr val="00467F"/>
                </a:solidFill>
              </a:rPr>
              <a:t>target</a:t>
            </a:r>
            <a:r>
              <a:rPr lang="en-US" sz="2000" b="1" dirty="0">
                <a:solidFill>
                  <a:srgbClr val="00467F"/>
                </a:solidFill>
              </a:rPr>
              <a:t>, previous, and objective</a:t>
            </a:r>
            <a:endParaRPr lang="en-US" sz="2000" dirty="0"/>
          </a:p>
          <a:p>
            <a:pPr algn="ctr">
              <a:buClr>
                <a:srgbClr val="000000"/>
              </a:buClr>
              <a:buSzPct val="25000"/>
              <a:buFont typeface="Arial"/>
              <a:buNone/>
            </a:pPr>
            <a:endParaRPr lang="en-US" sz="3000" b="1" dirty="0" smtClean="0">
              <a:solidFill>
                <a:srgbClr val="00467F"/>
              </a:solidFill>
            </a:endParaRPr>
          </a:p>
        </p:txBody>
      </p:sp>
      <p:pic>
        <p:nvPicPr>
          <p:cNvPr id="6150" name="Picture 6" descr="https://alesandrab.files.wordpress.com/2013/02/bullet_graphs_simple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5420387"/>
            <a:ext cx="1876425" cy="704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276600" y="5105393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Bad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344467" y="5096806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Good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220065" y="6124894"/>
            <a:ext cx="7809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Current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655610" y="6132209"/>
            <a:ext cx="931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cxnSp>
        <p:nvCxnSpPr>
          <p:cNvPr id="8" name="Straight Arrow Connector 7"/>
          <p:cNvCxnSpPr>
            <a:stCxn id="12" idx="0"/>
          </p:cNvCxnSpPr>
          <p:nvPr/>
        </p:nvCxnSpPr>
        <p:spPr>
          <a:xfrm flipV="1">
            <a:off x="3610557" y="5666193"/>
            <a:ext cx="390491" cy="45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4624563" y="5645207"/>
            <a:ext cx="411117" cy="45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4776963" y="5797607"/>
            <a:ext cx="411117" cy="45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4929363" y="5950007"/>
            <a:ext cx="411117" cy="45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 descr="https://alesandrab.files.wordpress.com/2013/02/bullet-chart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407366"/>
            <a:ext cx="3585095" cy="218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alesandrab.files.wordpress.com/2013/02/horizontal_bullet_graph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364472"/>
            <a:ext cx="4466698" cy="229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35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Course Outline</a:t>
            </a:r>
            <a:endParaRPr lang="en-US" sz="3000" b="1" i="0" u="none" strike="noStrike" cap="none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2286000" y="2438400"/>
            <a:ext cx="6372150" cy="3657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sz="1800" b="1" dirty="0" smtClean="0">
                <a:solidFill>
                  <a:schemeClr val="dk1"/>
                </a:solidFill>
              </a:rPr>
              <a:t>Why visualize</a:t>
            </a: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sz="1800" b="1" dirty="0" smtClean="0">
                <a:solidFill>
                  <a:schemeClr val="dk1"/>
                </a:solidFill>
              </a:rPr>
              <a:t>Good practice guidelines</a:t>
            </a: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sz="18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visualizations</a:t>
            </a: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sz="18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Composition rules</a:t>
            </a: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sz="18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Interactivity</a:t>
            </a:r>
          </a:p>
          <a:p>
            <a:pPr marL="11430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1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engineering diagram dashboa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914400"/>
            <a:ext cx="6970758" cy="4972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hape 90"/>
          <p:cNvSpPr txBox="1">
            <a:spLocks/>
          </p:cNvSpPr>
          <p:nvPr/>
        </p:nvSpPr>
        <p:spPr>
          <a:xfrm>
            <a:off x="304800" y="1524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dirty="0" smtClean="0">
                <a:solidFill>
                  <a:srgbClr val="00467F"/>
                </a:solidFill>
              </a:rPr>
              <a:t>Building Air Temperature</a:t>
            </a:r>
            <a:endParaRPr lang="en-US" b="1" dirty="0">
              <a:solidFill>
                <a:srgbClr val="0046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88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Composition Rules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028700" y="1279773"/>
            <a:ext cx="3771900" cy="24349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The visualization shall please the eye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People spend more time with something they like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People are more forgiving for what they like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The eye likes</a:t>
            </a:r>
          </a:p>
          <a:p>
            <a:pPr marL="857250" lvl="1" indent="-34290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</a:pPr>
            <a:r>
              <a:rPr lang="en-US" sz="1600" b="1" dirty="0" smtClean="0">
                <a:solidFill>
                  <a:schemeClr val="dk1"/>
                </a:solidFill>
              </a:rPr>
              <a:t>Symmetries, balance</a:t>
            </a:r>
            <a:endParaRPr lang="en-US" sz="1600" b="1" dirty="0">
              <a:solidFill>
                <a:schemeClr val="dk1"/>
              </a:solidFill>
            </a:endParaRPr>
          </a:p>
          <a:p>
            <a:pPr marL="857250" lvl="1" indent="-34290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</a:pPr>
            <a:r>
              <a:rPr lang="en-US" sz="1600" b="1" dirty="0" smtClean="0">
                <a:solidFill>
                  <a:schemeClr val="dk1"/>
                </a:solidFill>
              </a:rPr>
              <a:t>Golden ratio (Phi = 1.618…)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8" name="Picture 4" descr="Image result for golden rat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4219574"/>
            <a:ext cx="3429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0" y="1447800"/>
            <a:ext cx="3029363" cy="467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503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0"/>
          <p:cNvSpPr txBox="1">
            <a:spLocks noGrp="1"/>
          </p:cNvSpPr>
          <p:nvPr>
            <p:ph type="title"/>
          </p:nvPr>
        </p:nvSpPr>
        <p:spPr>
          <a:xfrm>
            <a:off x="381000" y="354175"/>
            <a:ext cx="710565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Golden Ratio (Fibonacci) Spiral</a:t>
            </a:r>
            <a:r>
              <a:rPr lang="en-US" sz="3000" b="1" dirty="0">
                <a:solidFill>
                  <a:srgbClr val="00467F"/>
                </a:solidFill>
              </a:rPr>
              <a:t/>
            </a:r>
            <a:br>
              <a:rPr lang="en-US" sz="3000" b="1" dirty="0">
                <a:solidFill>
                  <a:srgbClr val="00467F"/>
                </a:solidFill>
              </a:rPr>
            </a:br>
            <a:r>
              <a:rPr lang="en-US" sz="3000" b="1" dirty="0" smtClean="0">
                <a:solidFill>
                  <a:srgbClr val="00467F"/>
                </a:solidFill>
              </a:rPr>
              <a:t>(1,2,3,5,8,13,21…)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2057400"/>
            <a:ext cx="6800850" cy="4533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1121989"/>
            <a:ext cx="2468879" cy="15001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33399" y="1633116"/>
            <a:ext cx="3211445" cy="240548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75048" y="4853284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Phi =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217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 smtClean="0">
                <a:solidFill>
                  <a:schemeClr val="bg2"/>
                </a:solidFill>
              </a:rPr>
              <a:t>Golden Ratio in Nature</a:t>
            </a:r>
            <a:endParaRPr lang="en-US" sz="3200" b="1" dirty="0">
              <a:solidFill>
                <a:schemeClr val="bg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550987"/>
            <a:ext cx="3505200" cy="4673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1542022"/>
            <a:ext cx="3343275" cy="3009900"/>
          </a:xfrm>
          <a:prstGeom prst="rect">
            <a:avLst/>
          </a:prstGeom>
        </p:spPr>
      </p:pic>
      <p:pic>
        <p:nvPicPr>
          <p:cNvPr id="2050" name="Picture 2" descr="Image result for golden ratio human bod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4583298"/>
            <a:ext cx="2892425" cy="1514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27507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 smtClean="0">
                <a:solidFill>
                  <a:schemeClr val="bg2"/>
                </a:solidFill>
              </a:rPr>
              <a:t>Brain Wave Frequencies</a:t>
            </a:r>
            <a:endParaRPr lang="en-US" sz="3200" b="1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089793"/>
            <a:ext cx="5191125" cy="33909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62200" y="6324391"/>
            <a:ext cx="45929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http://www.i-sis.org.uk/Golden_Music_of_the_Brain.php</a:t>
            </a:r>
          </a:p>
        </p:txBody>
      </p:sp>
      <p:sp>
        <p:nvSpPr>
          <p:cNvPr id="5" name="Oval 4"/>
          <p:cNvSpPr/>
          <p:nvPr/>
        </p:nvSpPr>
        <p:spPr>
          <a:xfrm>
            <a:off x="4419600" y="2546993"/>
            <a:ext cx="762000" cy="3276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447800" y="5835955"/>
            <a:ext cx="56364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1,2,3,5,8  - Fibonacci Sequence =&gt; Golden Ratio = n/(n-1) = 1.618 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90600" y="1106987"/>
            <a:ext cx="7391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The classical frequency bands of the EEG can indeed be described as a geometric series with a ratio between </a:t>
            </a:r>
            <a:r>
              <a:rPr lang="en-US" b="1" dirty="0" smtClean="0">
                <a:solidFill>
                  <a:schemeClr val="bg2"/>
                </a:solidFill>
              </a:rPr>
              <a:t>neighboring </a:t>
            </a:r>
            <a:r>
              <a:rPr lang="en-US" b="1" dirty="0">
                <a:solidFill>
                  <a:schemeClr val="bg2"/>
                </a:solidFill>
              </a:rPr>
              <a:t>frequencies approximating F = 1.618</a:t>
            </a:r>
          </a:p>
        </p:txBody>
      </p:sp>
    </p:spTree>
    <p:extLst>
      <p:ext uri="{BB962C8B-B14F-4D97-AF65-F5344CB8AC3E}">
        <p14:creationId xmlns:p14="http://schemas.microsoft.com/office/powerpoint/2010/main" val="33662620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0"/>
          <p:cNvSpPr txBox="1">
            <a:spLocks noGrp="1"/>
          </p:cNvSpPr>
          <p:nvPr>
            <p:ph type="title"/>
          </p:nvPr>
        </p:nvSpPr>
        <p:spPr>
          <a:xfrm>
            <a:off x="-870133" y="614362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Phi Grid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90600" y="1447800"/>
            <a:ext cx="7010400" cy="45744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042" y="619123"/>
            <a:ext cx="3260967" cy="181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513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1524000"/>
            <a:ext cx="2286000" cy="4219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53340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Rule of Thirds</a:t>
            </a:r>
            <a:b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000" b="1" dirty="0" smtClean="0">
                <a:solidFill>
                  <a:srgbClr val="00467F"/>
                </a:solidFill>
              </a:rPr>
              <a:t>Phi Grid for “Dummies”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24000"/>
            <a:ext cx="7879815" cy="4219575"/>
          </a:xfrm>
          <a:prstGeom prst="rect">
            <a:avLst/>
          </a:prstGeom>
        </p:spPr>
      </p:pic>
      <p:pic>
        <p:nvPicPr>
          <p:cNvPr id="2050" name="Picture 2" descr="http://profspevack.com/gdprinciples1/wp-content/uploads/2016/09/rule-thirds-goldensecti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419099"/>
            <a:ext cx="2579077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66800" y="6027003"/>
            <a:ext cx="6909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When quick action is needed – like when making a photo - use “Rule of Thirds”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278217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Image result for interactive dashboard exampl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233340"/>
            <a:ext cx="7151308" cy="450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hape 90"/>
          <p:cNvSpPr txBox="1">
            <a:spLocks/>
          </p:cNvSpPr>
          <p:nvPr/>
        </p:nvSpPr>
        <p:spPr>
          <a:xfrm>
            <a:off x="457200" y="122227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dirty="0" smtClean="0">
                <a:solidFill>
                  <a:srgbClr val="00467F"/>
                </a:solidFill>
              </a:rPr>
              <a:t>Dashboard Composition Example</a:t>
            </a:r>
            <a:endParaRPr lang="en-US" sz="3000" b="1" dirty="0">
              <a:solidFill>
                <a:srgbClr val="00467F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1219200" y="1219200"/>
            <a:ext cx="0" cy="4505325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838200" y="3924301"/>
            <a:ext cx="0" cy="1800225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85800" y="1233340"/>
            <a:ext cx="1371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85800" y="5739057"/>
            <a:ext cx="1371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85800" y="3924301"/>
            <a:ext cx="1371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600200" y="869230"/>
            <a:ext cx="0" cy="699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8751508" y="883370"/>
            <a:ext cx="0" cy="699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105400" y="1028701"/>
            <a:ext cx="0" cy="699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600200" y="1028701"/>
            <a:ext cx="3505200" cy="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5118754" y="1028701"/>
            <a:ext cx="3632753" cy="29654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12323" y="3139275"/>
            <a:ext cx="8499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Golden </a:t>
            </a:r>
          </a:p>
          <a:p>
            <a:pPr algn="ctr"/>
            <a:r>
              <a:rPr lang="en-US" b="1" dirty="0" smtClean="0">
                <a:solidFill>
                  <a:schemeClr val="bg2"/>
                </a:solidFill>
              </a:rPr>
              <a:t>Ratio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83378" y="3401081"/>
            <a:ext cx="870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Central 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Balance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6172200" y="5388695"/>
            <a:ext cx="0" cy="699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600199" y="5281761"/>
            <a:ext cx="0" cy="699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8751507" y="5295901"/>
            <a:ext cx="0" cy="699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1613554" y="5995841"/>
            <a:ext cx="4558646" cy="171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572000" y="6191529"/>
            <a:ext cx="1908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Golden Ratio</a:t>
            </a:r>
            <a:endParaRPr lang="en-US" b="1" dirty="0">
              <a:solidFill>
                <a:schemeClr val="bg2"/>
              </a:solidFill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6202297" y="5995448"/>
            <a:ext cx="2543710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370908" y="734655"/>
            <a:ext cx="17508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Vertical Symmetry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33" name="Arc 32"/>
          <p:cNvSpPr/>
          <p:nvPr/>
        </p:nvSpPr>
        <p:spPr>
          <a:xfrm>
            <a:off x="4896222" y="3141080"/>
            <a:ext cx="996005" cy="1063338"/>
          </a:xfrm>
          <a:prstGeom prst="arc">
            <a:avLst>
              <a:gd name="adj1" fmla="val 18000995"/>
              <a:gd name="adj2" fmla="val 3806092"/>
            </a:avLst>
          </a:prstGeom>
          <a:ln w="571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c 36"/>
          <p:cNvSpPr/>
          <p:nvPr/>
        </p:nvSpPr>
        <p:spPr>
          <a:xfrm flipH="1">
            <a:off x="4419600" y="3141080"/>
            <a:ext cx="996005" cy="1063338"/>
          </a:xfrm>
          <a:prstGeom prst="arc">
            <a:avLst>
              <a:gd name="adj1" fmla="val 18000995"/>
              <a:gd name="adj2" fmla="val 3806092"/>
            </a:avLst>
          </a:prstGeom>
          <a:ln w="571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61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Colors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676400" y="1600200"/>
            <a:ext cx="6172200" cy="3352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/>
              <a:t>“…the </a:t>
            </a:r>
            <a:r>
              <a:rPr lang="en-US" sz="1800" b="1" dirty="0"/>
              <a:t>first principle in bringing color to information: </a:t>
            </a:r>
            <a:r>
              <a:rPr lang="en-US" sz="1800" b="1" dirty="0" smtClean="0"/>
              <a:t>above </a:t>
            </a:r>
            <a:r>
              <a:rPr lang="en-US" sz="1800" b="1" dirty="0"/>
              <a:t>all, do no harm.”</a:t>
            </a:r>
            <a:r>
              <a:rPr lang="en-US" sz="1800" dirty="0"/>
              <a:t> </a:t>
            </a:r>
            <a:endParaRPr lang="en-US" sz="1800" dirty="0" smtClean="0"/>
          </a:p>
          <a:p>
            <a:pPr marL="11430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-US" sz="1800" dirty="0" smtClean="0"/>
              <a:t>     </a:t>
            </a:r>
            <a:r>
              <a:rPr lang="en-US" dirty="0" smtClean="0"/>
              <a:t>(</a:t>
            </a:r>
            <a:r>
              <a:rPr lang="en-US" dirty="0"/>
              <a:t>Envisioning Information, Edward </a:t>
            </a:r>
            <a:r>
              <a:rPr lang="en-US" dirty="0" err="1"/>
              <a:t>Tufte</a:t>
            </a:r>
            <a:r>
              <a:rPr lang="en-US" dirty="0"/>
              <a:t>, </a:t>
            </a:r>
            <a:endParaRPr lang="en-US" dirty="0" smtClean="0"/>
          </a:p>
          <a:p>
            <a:pPr marL="11430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-US" dirty="0"/>
              <a:t> </a:t>
            </a:r>
            <a:r>
              <a:rPr lang="en-US" dirty="0" smtClean="0"/>
              <a:t>     Graphics   Press</a:t>
            </a:r>
            <a:r>
              <a:rPr lang="en-US" dirty="0"/>
              <a:t>, 1990) </a:t>
            </a:r>
            <a:endParaRPr lang="en-US" sz="1800" dirty="0" smtClean="0"/>
          </a:p>
          <a:p>
            <a:pPr marL="400050" indent="-28575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/>
              <a:t>Poor choice of colors will obscure, muddle, confuse or irritate</a:t>
            </a:r>
          </a:p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u="none" strike="noStrike" cap="none" dirty="0" smtClean="0">
                <a:solidFill>
                  <a:schemeClr val="tx1"/>
                </a:solidFill>
                <a:sym typeface="Arial"/>
              </a:rPr>
              <a:t>If possible, use color palettes provided by visualization tool</a:t>
            </a:r>
          </a:p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tx1"/>
                </a:solidFill>
              </a:rPr>
              <a:t>If not, create customer-matching palettes </a:t>
            </a:r>
          </a:p>
          <a:p>
            <a:pPr marL="802386" lvl="1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600" b="1" dirty="0" smtClean="0">
                <a:solidFill>
                  <a:schemeClr val="tx1"/>
                </a:solidFill>
              </a:rPr>
              <a:t>Use customer logos or webpages</a:t>
            </a:r>
          </a:p>
          <a:p>
            <a:pPr marL="802386" lvl="1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600" b="1" dirty="0" smtClean="0">
                <a:solidFill>
                  <a:schemeClr val="tx1"/>
                </a:solidFill>
              </a:rPr>
              <a:t>Extract color codes</a:t>
            </a:r>
          </a:p>
          <a:p>
            <a:pPr marL="802386" lvl="1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600" b="1" dirty="0" smtClean="0">
                <a:solidFill>
                  <a:schemeClr val="tx1"/>
                </a:solidFill>
              </a:rPr>
              <a:t>Use online tools</a:t>
            </a:r>
            <a:endParaRPr lang="en-US" sz="1600" dirty="0">
              <a:solidFill>
                <a:schemeClr val="tx1"/>
              </a:solidFill>
            </a:endParaRPr>
          </a:p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endParaRPr lang="en-US" sz="1800" b="1" u="none" strike="noStrike" cap="none" dirty="0" smtClean="0">
              <a:solidFill>
                <a:srgbClr val="002060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363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dirty="0" smtClean="0">
                <a:solidFill>
                  <a:schemeClr val="bg2"/>
                </a:solidFill>
              </a:rPr>
              <a:t>Color Theory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3276600"/>
            <a:ext cx="5177118" cy="2514600"/>
          </a:xfrm>
          <a:prstGeom prst="rect">
            <a:avLst/>
          </a:prstGeom>
        </p:spPr>
      </p:pic>
      <p:sp>
        <p:nvSpPr>
          <p:cNvPr id="6" name="Shape 91"/>
          <p:cNvSpPr txBox="1">
            <a:spLocks/>
          </p:cNvSpPr>
          <p:nvPr/>
        </p:nvSpPr>
        <p:spPr>
          <a:xfrm>
            <a:off x="1121313" y="1905000"/>
            <a:ext cx="6901373" cy="1600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sz="1600" b="1" dirty="0" smtClean="0">
                <a:solidFill>
                  <a:schemeClr val="dk1"/>
                </a:solidFill>
              </a:rPr>
              <a:t>First color circle was developed by Isaac Newton in 1666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sz="1600" b="1" dirty="0" smtClean="0">
                <a:solidFill>
                  <a:schemeClr val="dk1"/>
                </a:solidFill>
              </a:rPr>
              <a:t>Analogues colors are adjacent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sz="1600" b="1" dirty="0" smtClean="0">
                <a:solidFill>
                  <a:schemeClr val="dk1"/>
                </a:solidFill>
              </a:rPr>
              <a:t>Complementary colors are opposite</a:t>
            </a:r>
          </a:p>
        </p:txBody>
      </p:sp>
      <p:sp>
        <p:nvSpPr>
          <p:cNvPr id="3" name="Rectangle 2"/>
          <p:cNvSpPr/>
          <p:nvPr/>
        </p:nvSpPr>
        <p:spPr>
          <a:xfrm>
            <a:off x="1066800" y="6096000"/>
            <a:ext cx="69342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https://monoskop.org/images/4/46/Itten_Johannes_The_Elements_of_Color.pdf</a:t>
            </a:r>
          </a:p>
        </p:txBody>
      </p:sp>
    </p:spTree>
    <p:extLst>
      <p:ext uri="{BB962C8B-B14F-4D97-AF65-F5344CB8AC3E}">
        <p14:creationId xmlns:p14="http://schemas.microsoft.com/office/powerpoint/2010/main" val="1886356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Why Visualize?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333500" y="1707529"/>
            <a:ext cx="6477000" cy="396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>
                <a:solidFill>
                  <a:schemeClr val="dk1"/>
                </a:solidFill>
              </a:rPr>
              <a:t>Data visualization </a:t>
            </a:r>
            <a:r>
              <a:rPr lang="en-US" sz="1800" b="1" dirty="0" smtClean="0">
                <a:solidFill>
                  <a:schemeClr val="dk1"/>
                </a:solidFill>
              </a:rPr>
              <a:t>shifts </a:t>
            </a:r>
            <a:r>
              <a:rPr lang="en-US" sz="1800" b="1" dirty="0">
                <a:solidFill>
                  <a:schemeClr val="dk1"/>
                </a:solidFill>
              </a:rPr>
              <a:t>the balance </a:t>
            </a:r>
            <a:r>
              <a:rPr lang="en-US" sz="1800" b="1" dirty="0" smtClean="0">
                <a:solidFill>
                  <a:schemeClr val="dk1"/>
                </a:solidFill>
              </a:rPr>
              <a:t>from cognition </a:t>
            </a:r>
            <a:r>
              <a:rPr lang="en-US" sz="1800" b="1" dirty="0">
                <a:solidFill>
                  <a:schemeClr val="dk1"/>
                </a:solidFill>
              </a:rPr>
              <a:t>(thinking</a:t>
            </a:r>
            <a:r>
              <a:rPr lang="en-US" sz="1800" b="1" dirty="0" smtClean="0">
                <a:solidFill>
                  <a:schemeClr val="dk1"/>
                </a:solidFill>
              </a:rPr>
              <a:t>) to </a:t>
            </a:r>
            <a:r>
              <a:rPr lang="en-US" sz="1800" b="1" dirty="0">
                <a:solidFill>
                  <a:schemeClr val="dk1"/>
                </a:solidFill>
              </a:rPr>
              <a:t>perception </a:t>
            </a:r>
            <a:r>
              <a:rPr lang="en-US" sz="1800" b="1" dirty="0" smtClean="0">
                <a:solidFill>
                  <a:schemeClr val="dk1"/>
                </a:solidFill>
              </a:rPr>
              <a:t>(seeing) 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Seeing is </a:t>
            </a:r>
            <a:r>
              <a:rPr lang="en-US" sz="1800" b="1" dirty="0">
                <a:solidFill>
                  <a:schemeClr val="dk1"/>
                </a:solidFill>
              </a:rPr>
              <a:t>handled by the visual cortex located in the rear of the brain, is extremely fast and </a:t>
            </a:r>
            <a:r>
              <a:rPr lang="en-US" sz="1800" b="1" dirty="0" smtClean="0">
                <a:solidFill>
                  <a:schemeClr val="dk1"/>
                </a:solidFill>
              </a:rPr>
              <a:t>efficient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We </a:t>
            </a:r>
            <a:r>
              <a:rPr lang="en-US" sz="1800" b="1" dirty="0">
                <a:solidFill>
                  <a:schemeClr val="dk1"/>
                </a:solidFill>
              </a:rPr>
              <a:t>see immediately, with little </a:t>
            </a:r>
            <a:r>
              <a:rPr lang="en-US" sz="1800" b="1" dirty="0" smtClean="0">
                <a:solidFill>
                  <a:schemeClr val="dk1"/>
                </a:solidFill>
              </a:rPr>
              <a:t>effort 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Thinking is </a:t>
            </a:r>
            <a:r>
              <a:rPr lang="en-US" sz="1800" b="1" dirty="0">
                <a:solidFill>
                  <a:schemeClr val="dk1"/>
                </a:solidFill>
              </a:rPr>
              <a:t>handled primarily by the cerebral cortex in the front of the brain, is much slower and </a:t>
            </a:r>
            <a:r>
              <a:rPr lang="en-US" sz="1800" b="1" dirty="0" smtClean="0">
                <a:solidFill>
                  <a:schemeClr val="dk1"/>
                </a:solidFill>
              </a:rPr>
              <a:t>requires bigger effort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u="none" strike="noStrike" cap="none" dirty="0" smtClean="0">
                <a:solidFill>
                  <a:schemeClr val="dk1"/>
                </a:solidFill>
                <a:sym typeface="Arial"/>
              </a:rPr>
              <a:t>Images are processed faster than audio or text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rgbClr val="002060"/>
                </a:solidFill>
              </a:rPr>
              <a:t>Our brains have powerful image processing which works unconsciously </a:t>
            </a:r>
            <a:endParaRPr lang="en-US" sz="1800" b="1" u="none" strike="noStrike" cap="none" dirty="0" smtClean="0">
              <a:solidFill>
                <a:srgbClr val="002060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8907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 smtClean="0">
                <a:solidFill>
                  <a:schemeClr val="bg2"/>
                </a:solidFill>
              </a:rPr>
              <a:t>Essential Color Terminology</a:t>
            </a:r>
            <a:endParaRPr lang="en-US" sz="3200" b="1" dirty="0">
              <a:solidFill>
                <a:schemeClr val="bg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644" y="1676400"/>
            <a:ext cx="5561586" cy="1447800"/>
          </a:xfrm>
          <a:prstGeom prst="rect">
            <a:avLst/>
          </a:prstGeom>
        </p:spPr>
      </p:pic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3276600"/>
            <a:ext cx="4514850" cy="343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1875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 smtClean="0">
                <a:solidFill>
                  <a:schemeClr val="bg2"/>
                </a:solidFill>
              </a:rPr>
              <a:t>Why Printers and Monitors </a:t>
            </a:r>
            <a:br>
              <a:rPr lang="en-US" sz="3200" b="1" dirty="0" smtClean="0">
                <a:solidFill>
                  <a:schemeClr val="bg2"/>
                </a:solidFill>
              </a:rPr>
            </a:br>
            <a:r>
              <a:rPr lang="en-US" sz="3200" b="1" dirty="0" smtClean="0">
                <a:solidFill>
                  <a:schemeClr val="bg2"/>
                </a:solidFill>
              </a:rPr>
              <a:t>Use Different Primary Colors?</a:t>
            </a:r>
            <a:endParaRPr lang="en-US" sz="3200" b="1" dirty="0">
              <a:solidFill>
                <a:schemeClr val="bg2"/>
              </a:solidFill>
            </a:endParaRPr>
          </a:p>
        </p:txBody>
      </p:sp>
      <p:sp>
        <p:nvSpPr>
          <p:cNvPr id="4" name="Shape 91"/>
          <p:cNvSpPr txBox="1">
            <a:spLocks/>
          </p:cNvSpPr>
          <p:nvPr/>
        </p:nvSpPr>
        <p:spPr>
          <a:xfrm>
            <a:off x="983086" y="1371600"/>
            <a:ext cx="6901373" cy="1600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</a:rPr>
              <a:t>You can get (almost) any color from either RGB or RYB (or other primary set) </a:t>
            </a:r>
          </a:p>
          <a:p>
            <a:pPr marL="114300" lvl="3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050" b="1" dirty="0" smtClean="0">
                <a:solidFill>
                  <a:schemeClr val="dk1"/>
                </a:solidFill>
              </a:rPr>
              <a:t>Note: magenta, yellow, cyan cannot make black, hence there is black cartridge in printers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</a:rPr>
              <a:t>You can mix colors by adding or subtracting (light)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</a:rPr>
              <a:t>When you paint, you subtract light by adding another paint (reduce the amount of light going through – light is “subtracted”)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</a:rPr>
              <a:t>Subtractive color wheel gives black when all colors are added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</a:rPr>
              <a:t>Additive color wheel gives white when all colors are added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dk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099" y="4419600"/>
            <a:ext cx="1905000" cy="190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849" y="4419600"/>
            <a:ext cx="1905000" cy="190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0" y="4419600"/>
            <a:ext cx="1905000" cy="1905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11349" y="3756102"/>
            <a:ext cx="1714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Color wheel </a:t>
            </a:r>
          </a:p>
          <a:p>
            <a:pPr algn="ctr"/>
            <a:r>
              <a:rPr lang="en-US" b="1" dirty="0" smtClean="0">
                <a:solidFill>
                  <a:schemeClr val="bg2"/>
                </a:solidFill>
              </a:rPr>
              <a:t>for painting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96576" y="3756102"/>
            <a:ext cx="1714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Color wheel </a:t>
            </a:r>
          </a:p>
          <a:p>
            <a:pPr algn="ctr"/>
            <a:r>
              <a:rPr lang="en-US" b="1" dirty="0" smtClean="0">
                <a:solidFill>
                  <a:schemeClr val="bg2"/>
                </a:solidFill>
              </a:rPr>
              <a:t>for printing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43600" y="3756102"/>
            <a:ext cx="1714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Color wheel </a:t>
            </a:r>
          </a:p>
          <a:p>
            <a:pPr algn="ctr"/>
            <a:r>
              <a:rPr lang="en-US" b="1" dirty="0" smtClean="0">
                <a:solidFill>
                  <a:schemeClr val="bg2"/>
                </a:solidFill>
              </a:rPr>
              <a:t>for projecting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660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 smtClean="0">
                <a:solidFill>
                  <a:schemeClr val="bg2"/>
                </a:solidFill>
              </a:rPr>
              <a:t>Color Codes</a:t>
            </a:r>
            <a:endParaRPr lang="en-US" b="1" dirty="0">
              <a:solidFill>
                <a:schemeClr val="bg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667000"/>
            <a:ext cx="6858000" cy="3429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47800" y="2209800"/>
            <a:ext cx="2584371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3F3844"/>
                </a:solidFill>
                <a:latin typeface="proxima-nova-soft"/>
              </a:rPr>
              <a:t>#</a:t>
            </a:r>
            <a:r>
              <a:rPr lang="en-US" b="1" dirty="0">
                <a:solidFill>
                  <a:srgbClr val="FF0000"/>
                </a:solidFill>
                <a:latin typeface="proxima-nova-soft"/>
              </a:rPr>
              <a:t>XX</a:t>
            </a:r>
            <a:r>
              <a:rPr lang="en-US" b="1" dirty="0">
                <a:solidFill>
                  <a:srgbClr val="00FF00"/>
                </a:solidFill>
                <a:latin typeface="proxima-nova-soft"/>
              </a:rPr>
              <a:t>XX</a:t>
            </a:r>
            <a:r>
              <a:rPr lang="en-US" b="1" dirty="0">
                <a:solidFill>
                  <a:srgbClr val="0000FF"/>
                </a:solidFill>
                <a:latin typeface="proxima-nova-soft"/>
              </a:rPr>
              <a:t>XX</a:t>
            </a:r>
            <a:endParaRPr lang="en-US" b="1" dirty="0">
              <a:solidFill>
                <a:srgbClr val="3F3844"/>
              </a:solidFill>
              <a:latin typeface="proxima-nova-sof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47799" y="1490807"/>
            <a:ext cx="2584371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3F3844"/>
                </a:solidFill>
                <a:latin typeface="proxima-nova-soft"/>
              </a:rPr>
              <a:t>#FFFFFF</a:t>
            </a:r>
          </a:p>
        </p:txBody>
      </p:sp>
      <p:sp>
        <p:nvSpPr>
          <p:cNvPr id="7" name="Rectangle 6"/>
          <p:cNvSpPr/>
          <p:nvPr/>
        </p:nvSpPr>
        <p:spPr>
          <a:xfrm>
            <a:off x="1447800" y="1877861"/>
            <a:ext cx="2584371" cy="307777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proxima-nova-soft"/>
              </a:rPr>
              <a:t>#000000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798" y="1184420"/>
            <a:ext cx="2584371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3F3844"/>
                </a:solidFill>
                <a:latin typeface="proxima-nova-soft"/>
              </a:rPr>
              <a:t>Hex Color Codes - Websites</a:t>
            </a:r>
            <a:endParaRPr lang="en-US" b="1" dirty="0">
              <a:solidFill>
                <a:srgbClr val="3F3844"/>
              </a:solidFill>
              <a:latin typeface="proxima-nova-sof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072758" y="6257314"/>
            <a:ext cx="4998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  <a:hlinkClick r:id="rId3"/>
              </a:rPr>
              <a:t>https://htmlcolorcodes.com</a:t>
            </a:r>
            <a:r>
              <a:rPr lang="en-US" b="1" dirty="0" smtClean="0">
                <a:solidFill>
                  <a:schemeClr val="bg2"/>
                </a:solidFill>
                <a:hlinkClick r:id="rId3"/>
              </a:rPr>
              <a:t>/</a:t>
            </a:r>
            <a:endParaRPr lang="en-US" b="1" dirty="0" smtClean="0">
              <a:solidFill>
                <a:schemeClr val="bg2"/>
              </a:solidFill>
            </a:endParaRPr>
          </a:p>
          <a:p>
            <a:pPr algn="ctr"/>
            <a:r>
              <a:rPr lang="en-US" b="1" dirty="0">
                <a:solidFill>
                  <a:schemeClr val="bg2"/>
                </a:solidFill>
                <a:hlinkClick r:id="rId4"/>
              </a:rPr>
              <a:t>https://</a:t>
            </a:r>
            <a:r>
              <a:rPr lang="en-US" b="1" dirty="0" smtClean="0">
                <a:solidFill>
                  <a:schemeClr val="bg2"/>
                </a:solidFill>
                <a:hlinkClick r:id="rId4"/>
              </a:rPr>
              <a:t>www.rapidtables.com/web/color/RGB_Color.html</a:t>
            </a:r>
            <a:r>
              <a:rPr lang="en-US" b="1" dirty="0" smtClean="0">
                <a:solidFill>
                  <a:schemeClr val="bg2"/>
                </a:solidFill>
              </a:rPr>
              <a:t> 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53000" y="1490806"/>
            <a:ext cx="2584371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3F3844"/>
                </a:solidFill>
                <a:latin typeface="proxima-nova-soft"/>
              </a:rPr>
              <a:t>255,255,255</a:t>
            </a:r>
            <a:endParaRPr lang="en-US" b="1" dirty="0">
              <a:solidFill>
                <a:srgbClr val="3F3844"/>
              </a:solidFill>
              <a:latin typeface="proxima-nova-sof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953000" y="1806008"/>
            <a:ext cx="2584371" cy="307777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FFFF"/>
                </a:solidFill>
                <a:latin typeface="proxima-nova-soft"/>
              </a:rPr>
              <a:t>0,0,0,</a:t>
            </a:r>
            <a:endParaRPr lang="en-US" b="1" dirty="0">
              <a:solidFill>
                <a:srgbClr val="FFFFFF"/>
              </a:solidFill>
              <a:latin typeface="proxima-nova-sof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958576" y="2115255"/>
            <a:ext cx="2584371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latin typeface="proxima-nova-soft"/>
              </a:rPr>
              <a:t>XXX,</a:t>
            </a:r>
            <a:r>
              <a:rPr lang="en-US" b="1" dirty="0" smtClean="0">
                <a:solidFill>
                  <a:srgbClr val="00FF00"/>
                </a:solidFill>
                <a:latin typeface="proxima-nova-soft"/>
              </a:rPr>
              <a:t>XXX,</a:t>
            </a:r>
            <a:r>
              <a:rPr lang="en-US" b="1" dirty="0" smtClean="0">
                <a:solidFill>
                  <a:srgbClr val="0000FF"/>
                </a:solidFill>
                <a:latin typeface="proxima-nova-soft"/>
              </a:rPr>
              <a:t>XXX</a:t>
            </a:r>
            <a:endParaRPr lang="en-US" b="1" dirty="0">
              <a:solidFill>
                <a:srgbClr val="3F3844"/>
              </a:solidFill>
              <a:latin typeface="proxima-nova-sof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952999" y="1173619"/>
            <a:ext cx="2584371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3F3844"/>
                </a:solidFill>
                <a:latin typeface="proxima-nova-soft"/>
              </a:rPr>
              <a:t>RGB Color Codes - Screens</a:t>
            </a:r>
            <a:endParaRPr lang="en-US" b="1" dirty="0">
              <a:solidFill>
                <a:srgbClr val="3F3844"/>
              </a:solidFill>
              <a:latin typeface="proxima-nova-soft"/>
            </a:endParaRPr>
          </a:p>
        </p:txBody>
      </p:sp>
    </p:spTree>
    <p:extLst>
      <p:ext uri="{BB962C8B-B14F-4D97-AF65-F5344CB8AC3E}">
        <p14:creationId xmlns:p14="http://schemas.microsoft.com/office/powerpoint/2010/main" val="37740650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Contrast Colors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295400" y="1143000"/>
            <a:ext cx="6477000" cy="396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u="none" strike="noStrike" cap="none" dirty="0" smtClean="0">
                <a:solidFill>
                  <a:schemeClr val="tx1"/>
                </a:solidFill>
                <a:sym typeface="Arial"/>
              </a:rPr>
              <a:t>Contrast colors draw attention</a:t>
            </a:r>
          </a:p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tx1"/>
                </a:solidFill>
              </a:rPr>
              <a:t>Make things distinct </a:t>
            </a:r>
          </a:p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tx1"/>
                </a:solidFill>
              </a:rPr>
              <a:t>Use color wheels to pick complementary  contrast color</a:t>
            </a:r>
            <a:endParaRPr lang="en-US" b="1" dirty="0">
              <a:solidFill>
                <a:schemeClr val="tx1"/>
              </a:solidFill>
            </a:endParaRPr>
          </a:p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endParaRPr lang="en-US" b="1" u="none" strike="noStrike" cap="none" dirty="0" smtClean="0">
              <a:solidFill>
                <a:srgbClr val="002060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0" name="Picture 2" descr="Image result for contrast col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567233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3969" y="2514600"/>
            <a:ext cx="5105400" cy="3015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172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Analogous Colors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333500" y="1143000"/>
            <a:ext cx="6477000" cy="396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tx1"/>
                </a:solidFill>
              </a:rPr>
              <a:t>Analogous colors suggest grouping</a:t>
            </a:r>
          </a:p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tx1"/>
                </a:solidFill>
              </a:rPr>
              <a:t>Use them to show gradual changes  </a:t>
            </a:r>
            <a:endParaRPr lang="en-US" b="1" dirty="0">
              <a:solidFill>
                <a:schemeClr val="tx1"/>
              </a:solidFill>
            </a:endParaRPr>
          </a:p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endParaRPr lang="en-US" b="1" u="none" strike="noStrike" cap="none" dirty="0" smtClean="0">
              <a:solidFill>
                <a:srgbClr val="002060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4" name="Picture 2" descr="Image result for analogous col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1" y="2215299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data gradual col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209799"/>
            <a:ext cx="4744401" cy="3276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04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dirty="0" smtClean="0">
                <a:solidFill>
                  <a:srgbClr val="00467F"/>
                </a:solidFill>
              </a:rPr>
              <a:t>Match Customer Colors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893778" y="1066800"/>
            <a:ext cx="7335822" cy="3352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02336" indent="-283464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u="none" strike="noStrike" cap="none" dirty="0" smtClean="0">
                <a:solidFill>
                  <a:schemeClr val="tx1"/>
                </a:solidFill>
                <a:sym typeface="Arial"/>
              </a:rPr>
              <a:t>Use online tools to create customer-matching palettes</a:t>
            </a:r>
          </a:p>
          <a:p>
            <a:pPr marL="118872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-US" dirty="0" smtClean="0">
                <a:solidFill>
                  <a:schemeClr val="tx1"/>
                </a:solidFill>
              </a:rPr>
              <a:t>     e.g.: https</a:t>
            </a:r>
            <a:r>
              <a:rPr lang="en-US" dirty="0">
                <a:solidFill>
                  <a:schemeClr val="tx1"/>
                </a:solidFill>
              </a:rPr>
              <a:t>://www.impalette.com</a:t>
            </a:r>
            <a:r>
              <a:rPr lang="en-US" dirty="0" smtClean="0">
                <a:solidFill>
                  <a:schemeClr val="tx1"/>
                </a:solidFill>
              </a:rPr>
              <a:t>/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164" y="1905000"/>
            <a:ext cx="6769049" cy="432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69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Interactivity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14400" y="1257299"/>
            <a:ext cx="7587173" cy="131445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endParaRPr lang="en-US" sz="2000" b="1" dirty="0" smtClean="0">
              <a:solidFill>
                <a:schemeClr val="dk1"/>
              </a:solidFill>
            </a:endParaRP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2000" b="1" dirty="0" smtClean="0">
                <a:solidFill>
                  <a:schemeClr val="dk1"/>
                </a:solidFill>
              </a:rPr>
              <a:t>Interactivity improves usability when</a:t>
            </a:r>
          </a:p>
          <a:p>
            <a:pPr marL="857250" lvl="1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Intuitive</a:t>
            </a:r>
          </a:p>
          <a:p>
            <a:pPr marL="857250" lvl="1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Forgiving (e.g., can get back to where you where)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2000" b="1" dirty="0" smtClean="0">
                <a:solidFill>
                  <a:schemeClr val="dk1"/>
                </a:solidFill>
              </a:rPr>
              <a:t>Most common interactivity features</a:t>
            </a:r>
          </a:p>
          <a:p>
            <a:pPr marL="857250" lvl="1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Sort</a:t>
            </a:r>
          </a:p>
          <a:p>
            <a:pPr marL="1257300" lvl="2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600" b="1" dirty="0" smtClean="0">
                <a:solidFill>
                  <a:schemeClr val="dk1"/>
                </a:solidFill>
              </a:rPr>
              <a:t>E.g.: descending, ascending, alphabetically, top 10, etc. </a:t>
            </a:r>
          </a:p>
          <a:p>
            <a:pPr marL="857250" lvl="1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Filter</a:t>
            </a:r>
          </a:p>
          <a:p>
            <a:pPr marL="1257300" lvl="2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600" b="1" dirty="0" smtClean="0">
                <a:solidFill>
                  <a:schemeClr val="dk1"/>
                </a:solidFill>
              </a:rPr>
              <a:t>Exclude variables based on a parameter</a:t>
            </a:r>
            <a:endParaRPr lang="en-US" sz="1600" b="1" dirty="0">
              <a:solidFill>
                <a:schemeClr val="dk1"/>
              </a:solidFill>
            </a:endParaRPr>
          </a:p>
          <a:p>
            <a:pPr marL="857250" lvl="1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Drill down</a:t>
            </a:r>
          </a:p>
          <a:p>
            <a:pPr marL="1257300" lvl="2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600" b="1" dirty="0" smtClean="0">
                <a:solidFill>
                  <a:schemeClr val="dk1"/>
                </a:solidFill>
              </a:rPr>
              <a:t>Path values from one visualization to another</a:t>
            </a:r>
          </a:p>
          <a:p>
            <a:pPr marL="1257300" lvl="2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600" b="1" dirty="0" smtClean="0">
                <a:solidFill>
                  <a:schemeClr val="dk1"/>
                </a:solidFill>
              </a:rPr>
              <a:t>Works best with established hierarchies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155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3200400"/>
            <a:ext cx="3967741" cy="2154825"/>
          </a:xfrm>
          <a:prstGeom prst="rect">
            <a:avLst/>
          </a:prstGeom>
        </p:spPr>
      </p:pic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Edward </a:t>
            </a:r>
            <a:r>
              <a:rPr lang="en-US" sz="3000" b="1" i="0" u="none" strike="noStrike" cap="none" dirty="0" err="1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Tufte’s</a:t>
            </a:r>
            <a:r>
              <a:rPr lang="en-US" sz="3000" dirty="0" smtClean="0">
                <a:solidFill>
                  <a:srgbClr val="00467F"/>
                </a:solidFill>
              </a:rPr>
              <a:t> Principles </a:t>
            </a:r>
            <a:br>
              <a:rPr lang="en-US" sz="3000" dirty="0" smtClean="0">
                <a:solidFill>
                  <a:srgbClr val="00467F"/>
                </a:solidFill>
              </a:rPr>
            </a:br>
            <a:r>
              <a:rPr lang="en-US" sz="3000" dirty="0" smtClean="0">
                <a:solidFill>
                  <a:srgbClr val="00467F"/>
                </a:solidFill>
              </a:rPr>
              <a:t>of Graphical Excellence*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948373" y="1428749"/>
            <a:ext cx="6477000" cy="2133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dk1"/>
                </a:solidFill>
              </a:rPr>
              <a:t>Complex ideas c</a:t>
            </a:r>
            <a:r>
              <a:rPr lang="en-US" b="1" u="none" strike="noStrike" cap="none" dirty="0" smtClean="0">
                <a:solidFill>
                  <a:schemeClr val="dk1"/>
                </a:solidFill>
                <a:sym typeface="Arial"/>
              </a:rPr>
              <a:t>ommunicated with </a:t>
            </a:r>
          </a:p>
          <a:p>
            <a:pPr marL="857250" lvl="1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dk1"/>
                </a:solidFill>
              </a:rPr>
              <a:t>Clarity</a:t>
            </a:r>
          </a:p>
          <a:p>
            <a:pPr marL="857250" lvl="1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u="none" strike="noStrike" cap="none" dirty="0" smtClean="0">
                <a:solidFill>
                  <a:schemeClr val="dk1"/>
                </a:solidFill>
                <a:sym typeface="Arial"/>
              </a:rPr>
              <a:t>Precision</a:t>
            </a:r>
          </a:p>
          <a:p>
            <a:pPr marL="857250" lvl="1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dk1"/>
                </a:solidFill>
              </a:rPr>
              <a:t>Efficiency</a:t>
            </a:r>
          </a:p>
          <a:p>
            <a:pPr marL="400050" indent="-28575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dk1"/>
                </a:solidFill>
              </a:rPr>
              <a:t> Greatest number of ideas in shortest time </a:t>
            </a:r>
          </a:p>
          <a:p>
            <a:pPr marL="11430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-US" b="1" dirty="0">
                <a:solidFill>
                  <a:schemeClr val="dk1"/>
                </a:solidFill>
              </a:rPr>
              <a:t> </a:t>
            </a:r>
            <a:r>
              <a:rPr lang="en-US" b="1" dirty="0" smtClean="0">
                <a:solidFill>
                  <a:schemeClr val="dk1"/>
                </a:solidFill>
              </a:rPr>
              <a:t>     with least ink in the smallest space</a:t>
            </a:r>
            <a:endParaRPr lang="en-US" b="1" u="none" strike="noStrike" cap="none" dirty="0" smtClean="0">
              <a:solidFill>
                <a:schemeClr val="dk1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81200" y="5867400"/>
            <a:ext cx="50113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*Edward </a:t>
            </a:r>
            <a:r>
              <a:rPr lang="en-US" dirty="0" err="1" smtClean="0"/>
              <a:t>Tufte</a:t>
            </a:r>
            <a:r>
              <a:rPr lang="en-US" dirty="0" smtClean="0"/>
              <a:t>, The Visual Display of Quantitative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6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Edward </a:t>
            </a:r>
            <a:r>
              <a:rPr lang="en-US" sz="3000" b="1" i="0" u="none" strike="noStrike" cap="none" dirty="0" err="1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Tufte’s</a:t>
            </a:r>
            <a:r>
              <a:rPr lang="en-US" sz="3000" dirty="0" smtClean="0">
                <a:solidFill>
                  <a:srgbClr val="00467F"/>
                </a:solidFill>
              </a:rPr>
              <a:t> Visualization Guidelines*</a:t>
            </a: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333500" y="1371600"/>
            <a:ext cx="6477000" cy="4038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dk1"/>
                </a:solidFill>
              </a:rPr>
              <a:t>Show the data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u="none" strike="noStrike" cap="none" dirty="0" smtClean="0">
                <a:solidFill>
                  <a:schemeClr val="dk1"/>
                </a:solidFill>
                <a:sym typeface="Arial"/>
              </a:rPr>
              <a:t>Induce the viewer to think ove</a:t>
            </a:r>
            <a:r>
              <a:rPr lang="en-US" b="1" dirty="0" smtClean="0">
                <a:solidFill>
                  <a:schemeClr val="dk1"/>
                </a:solidFill>
              </a:rPr>
              <a:t>r</a:t>
            </a:r>
            <a:r>
              <a:rPr lang="en-US" b="1" u="none" strike="noStrike" cap="none" dirty="0" smtClean="0">
                <a:solidFill>
                  <a:schemeClr val="dk1"/>
                </a:solidFill>
                <a:sym typeface="Arial"/>
              </a:rPr>
              <a:t> the substance, not graphic design, technology, etc.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dk1"/>
                </a:solidFill>
              </a:rPr>
              <a:t>Do not distort what the data have to say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u="none" strike="noStrike" cap="none" dirty="0" smtClean="0">
                <a:solidFill>
                  <a:schemeClr val="dk1"/>
                </a:solidFill>
                <a:sym typeface="Arial"/>
              </a:rPr>
              <a:t>Present many numbers in small space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dk1"/>
                </a:solidFill>
              </a:rPr>
              <a:t>Make large data sets coherent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u="none" strike="noStrike" cap="none" dirty="0" smtClean="0">
                <a:solidFill>
                  <a:schemeClr val="dk1"/>
                </a:solidFill>
                <a:sym typeface="Arial"/>
              </a:rPr>
              <a:t>Encourage the eye to compare different pieces of data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dk1"/>
                </a:solidFill>
              </a:rPr>
              <a:t>Reveal the data at several layers of detail, from broad to fine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u="none" strike="noStrike" cap="none" dirty="0" smtClean="0">
                <a:solidFill>
                  <a:schemeClr val="dk1"/>
                </a:solidFill>
                <a:sym typeface="Arial"/>
              </a:rPr>
              <a:t>Serve a clear purpose: description, explorations, tabulation, or decoration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b="1" dirty="0" smtClean="0">
                <a:solidFill>
                  <a:schemeClr val="dk1"/>
                </a:solidFill>
              </a:rPr>
              <a:t>Be closely integrated with statistical and verbal descriptions of a data set</a:t>
            </a:r>
            <a:endParaRPr lang="en-US" b="1" u="none" strike="noStrike" cap="none" dirty="0" smtClean="0">
              <a:solidFill>
                <a:schemeClr val="dk1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81200" y="5867400"/>
            <a:ext cx="50113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*Edward </a:t>
            </a:r>
            <a:r>
              <a:rPr lang="en-US" dirty="0" err="1" smtClean="0"/>
              <a:t>Tufte</a:t>
            </a:r>
            <a:r>
              <a:rPr lang="en-US" dirty="0" smtClean="0"/>
              <a:t>, The Visual Display of Quantitative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9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MicroStrategy Examples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828800" y="2383572"/>
            <a:ext cx="6477000" cy="4038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u="none" strike="noStrike" cap="none" dirty="0" smtClean="0">
                <a:solidFill>
                  <a:schemeClr val="dk1"/>
                </a:solidFill>
                <a:sym typeface="Arial"/>
              </a:rPr>
              <a:t>MicroStrategy Desktop is free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Create data extracts in R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Add data to MSTR desktop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Create dashboards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Save, and export as PDF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  <a:hlinkClick r:id="rId3"/>
              </a:rPr>
              <a:t>https</a:t>
            </a:r>
            <a:r>
              <a:rPr lang="en-US" sz="1800" b="1" dirty="0">
                <a:solidFill>
                  <a:schemeClr val="dk1"/>
                </a:solidFill>
                <a:hlinkClick r:id="rId3"/>
              </a:rPr>
              <a:t>://</a:t>
            </a:r>
            <a:r>
              <a:rPr lang="en-US" sz="1800" b="1" dirty="0" smtClean="0">
                <a:solidFill>
                  <a:schemeClr val="dk1"/>
                </a:solidFill>
                <a:hlinkClick r:id="rId3"/>
              </a:rPr>
              <a:t>www.microstrategy.com/us/desktop</a:t>
            </a:r>
            <a:endParaRPr lang="en-US" sz="1800" b="1" dirty="0">
              <a:solidFill>
                <a:schemeClr val="dk1"/>
              </a:solidFill>
            </a:endParaRP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endParaRPr lang="en-US" sz="1800" b="1" u="none" strike="noStrike" cap="none" dirty="0" smtClean="0">
              <a:solidFill>
                <a:schemeClr val="dk1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491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81074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Gestalt Principles of Grouping</a:t>
            </a:r>
            <a:r>
              <a:rPr lang="en-US" sz="3000" dirty="0">
                <a:solidFill>
                  <a:srgbClr val="00467F"/>
                </a:solidFill>
              </a:rPr>
              <a:t/>
            </a:r>
            <a:br>
              <a:rPr lang="en-US" sz="3000" dirty="0">
                <a:solidFill>
                  <a:srgbClr val="00467F"/>
                </a:solidFill>
              </a:rPr>
            </a:br>
            <a:r>
              <a:rPr lang="en-US" sz="1400" dirty="0" smtClean="0">
                <a:solidFill>
                  <a:srgbClr val="00467F"/>
                </a:solidFill>
              </a:rPr>
              <a:t>- </a:t>
            </a:r>
            <a:r>
              <a:rPr lang="en-US" sz="1400" dirty="0">
                <a:solidFill>
                  <a:srgbClr val="00467F"/>
                </a:solidFill>
              </a:rPr>
              <a:t>a philosophy of mind developed by the Berlin </a:t>
            </a:r>
            <a:r>
              <a:rPr lang="en-US" sz="1400" dirty="0" smtClean="0">
                <a:solidFill>
                  <a:srgbClr val="00467F"/>
                </a:solidFill>
              </a:rPr>
              <a:t>School of </a:t>
            </a:r>
            <a:r>
              <a:rPr lang="en-US" sz="1400" dirty="0" smtClean="0">
                <a:solidFill>
                  <a:srgbClr val="00467F"/>
                </a:solidFill>
              </a:rPr>
              <a:t>Experimental </a:t>
            </a:r>
            <a:r>
              <a:rPr lang="en-US" sz="1400" dirty="0">
                <a:solidFill>
                  <a:srgbClr val="00467F"/>
                </a:solidFill>
              </a:rPr>
              <a:t>P</a:t>
            </a:r>
            <a:r>
              <a:rPr lang="en-US" sz="1400" dirty="0" smtClean="0">
                <a:solidFill>
                  <a:srgbClr val="00467F"/>
                </a:solidFill>
              </a:rPr>
              <a:t>sychology</a:t>
            </a:r>
            <a:r>
              <a:rPr lang="en-US" sz="1400" dirty="0" smtClean="0">
                <a:solidFill>
                  <a:srgbClr val="00467F"/>
                </a:solidFill>
              </a:rPr>
              <a:t>, </a:t>
            </a:r>
            <a:br>
              <a:rPr lang="en-US" sz="1400" dirty="0" smtClean="0">
                <a:solidFill>
                  <a:srgbClr val="00467F"/>
                </a:solidFill>
              </a:rPr>
            </a:br>
            <a:r>
              <a:rPr lang="en-US" sz="1400" dirty="0" smtClean="0">
                <a:solidFill>
                  <a:srgbClr val="00467F"/>
                </a:solidFill>
              </a:rPr>
              <a:t>“</a:t>
            </a:r>
            <a:r>
              <a:rPr lang="en-US" sz="1400" dirty="0">
                <a:solidFill>
                  <a:srgbClr val="00467F"/>
                </a:solidFill>
              </a:rPr>
              <a:t>Gestalt” is German for shape, form</a:t>
            </a:r>
            <a:br>
              <a:rPr lang="en-US" sz="1400" dirty="0">
                <a:solidFill>
                  <a:srgbClr val="00467F"/>
                </a:solidFill>
              </a:rPr>
            </a:b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333500" y="1549369"/>
            <a:ext cx="6477000" cy="22707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400" b="1" dirty="0" smtClean="0">
                <a:solidFill>
                  <a:schemeClr val="dk1"/>
                </a:solidFill>
              </a:rPr>
              <a:t>Proximity: close together objects are perceived as a group</a:t>
            </a:r>
            <a:endParaRPr lang="en-US" sz="1100" b="1" dirty="0" smtClean="0">
              <a:solidFill>
                <a:schemeClr val="dk1"/>
              </a:solidFill>
            </a:endParaRP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400" b="1" u="none" strike="noStrike" cap="none" dirty="0" smtClean="0">
                <a:solidFill>
                  <a:schemeClr val="dk1"/>
                </a:solidFill>
                <a:sym typeface="Arial"/>
              </a:rPr>
              <a:t>Similarity: object with same attributes (color, size) are perceived as a group</a:t>
            </a:r>
            <a:endParaRPr lang="en-US" sz="1100" b="1" u="none" strike="noStrike" cap="none" dirty="0" smtClean="0">
              <a:solidFill>
                <a:schemeClr val="dk1"/>
              </a:solidFill>
              <a:sym typeface="Arial"/>
            </a:endParaRP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400" b="1" dirty="0" smtClean="0">
                <a:solidFill>
                  <a:schemeClr val="dk1"/>
                </a:solidFill>
              </a:rPr>
              <a:t>Enclosure: objects within a boundary are perceived as a group</a:t>
            </a:r>
            <a:endParaRPr lang="en-US" sz="1100" b="1" dirty="0" smtClean="0">
              <a:solidFill>
                <a:schemeClr val="dk1"/>
              </a:solidFill>
            </a:endParaRP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400" b="1" u="none" strike="noStrike" cap="none" dirty="0" smtClean="0">
                <a:solidFill>
                  <a:schemeClr val="dk1"/>
                </a:solidFill>
                <a:sym typeface="Arial"/>
              </a:rPr>
              <a:t>Closure: open structures are perceived as closed if there is a way to interpret as such</a:t>
            </a:r>
            <a:endParaRPr lang="en-US" sz="1100" b="1" u="none" strike="noStrike" cap="none" dirty="0" smtClean="0">
              <a:solidFill>
                <a:schemeClr val="dk1"/>
              </a:solidFill>
              <a:sym typeface="Arial"/>
            </a:endParaRP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400" b="1" dirty="0" smtClean="0">
                <a:solidFill>
                  <a:schemeClr val="dk1"/>
                </a:solidFill>
              </a:rPr>
              <a:t>Continuity: aligned objects are perceived as a group</a:t>
            </a:r>
            <a:endParaRPr lang="en-US" sz="1100" b="1" dirty="0" smtClean="0">
              <a:solidFill>
                <a:schemeClr val="dk1"/>
              </a:solidFill>
            </a:endParaRP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400" b="1" u="none" strike="noStrike" cap="none" dirty="0" smtClean="0">
                <a:solidFill>
                  <a:schemeClr val="dk1"/>
                </a:solidFill>
                <a:sym typeface="Arial"/>
              </a:rPr>
              <a:t>Connection: connected objects are perceived as a group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3941235"/>
            <a:ext cx="5943600" cy="276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45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-3717"/>
            <a:ext cx="7380659" cy="584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0690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52400"/>
            <a:ext cx="8153400" cy="539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083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-13010"/>
            <a:ext cx="8610600" cy="569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3771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"/>
            <a:ext cx="8236703" cy="544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3935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1000166"/>
            <a:ext cx="7772400" cy="4724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9250" marR="0" lvl="0" indent="-3492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DB7D7"/>
              </a:buClr>
              <a:buSzPct val="25000"/>
              <a:buFont typeface="Arial"/>
              <a:buNone/>
            </a:pPr>
            <a:endParaRPr sz="6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9250" marR="0" lvl="0" indent="-349250" algn="ctr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6DB7D7"/>
              </a:buClr>
              <a:buSzPct val="25000"/>
              <a:buFont typeface="Arial"/>
              <a:buNone/>
            </a:pPr>
            <a:r>
              <a:rPr lang="en-US" sz="6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 &amp; A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556782" y="633313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44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81074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Exploit Ability of the Human Brain </a:t>
            </a:r>
            <a:b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to Infer </a:t>
            </a:r>
            <a:r>
              <a:rPr lang="en-US" sz="3000" dirty="0" smtClean="0">
                <a:solidFill>
                  <a:srgbClr val="00467F"/>
                </a:solidFill>
              </a:rPr>
              <a:t>Simplest Solution </a:t>
            </a:r>
            <a:br>
              <a:rPr lang="en-US" sz="3000" dirty="0" smtClean="0">
                <a:solidFill>
                  <a:srgbClr val="00467F"/>
                </a:solidFill>
              </a:rPr>
            </a:br>
            <a:r>
              <a:rPr lang="en-US" sz="3000" dirty="0" smtClean="0">
                <a:solidFill>
                  <a:srgbClr val="00467F"/>
                </a:solidFill>
              </a:rPr>
              <a:t>for Incomplete Visual Information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90" y="2986136"/>
            <a:ext cx="3661410" cy="2362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00" y="2819400"/>
            <a:ext cx="2607068" cy="239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94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smtClean="0">
                <a:solidFill>
                  <a:schemeClr val="bg2"/>
                </a:solidFill>
              </a:rPr>
              <a:t>An eye </a:t>
            </a:r>
            <a:r>
              <a:rPr lang="en-US" sz="2400" b="1" dirty="0" smtClean="0">
                <a:solidFill>
                  <a:schemeClr val="bg2"/>
                </a:solidFill>
              </a:rPr>
              <a:t>can be fooled</a:t>
            </a:r>
            <a:endParaRPr lang="en-US" sz="2400" b="1" dirty="0">
              <a:solidFill>
                <a:schemeClr val="bg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981200"/>
            <a:ext cx="6172200" cy="377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77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smtClean="0">
                <a:solidFill>
                  <a:schemeClr val="bg2"/>
                </a:solidFill>
              </a:rPr>
              <a:t>Nice Picture Makes You Interested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447800"/>
            <a:ext cx="5410200" cy="46744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39415" y="1636812"/>
            <a:ext cx="12666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Connections</a:t>
            </a:r>
            <a:endParaRPr lang="en-US" b="1" dirty="0">
              <a:solidFill>
                <a:schemeClr val="bg2"/>
              </a:solidFill>
            </a:endParaRPr>
          </a:p>
        </p:txBody>
      </p:sp>
      <p:cxnSp>
        <p:nvCxnSpPr>
          <p:cNvPr id="6" name="Straight Arrow Connector 5"/>
          <p:cNvCxnSpPr>
            <a:stCxn id="4" idx="1"/>
          </p:cNvCxnSpPr>
          <p:nvPr/>
        </p:nvCxnSpPr>
        <p:spPr>
          <a:xfrm flipH="1">
            <a:off x="5638801" y="1790701"/>
            <a:ext cx="1200614" cy="49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008179" y="2927879"/>
            <a:ext cx="9925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Similarity</a:t>
            </a:r>
          </a:p>
          <a:p>
            <a:pPr algn="ctr"/>
            <a:r>
              <a:rPr lang="en-US" b="1" dirty="0" smtClean="0">
                <a:solidFill>
                  <a:schemeClr val="bg2"/>
                </a:solidFill>
              </a:rPr>
              <a:t>by color</a:t>
            </a:r>
            <a:endParaRPr lang="en-US" b="1" dirty="0">
              <a:solidFill>
                <a:schemeClr val="bg2"/>
              </a:solidFill>
            </a:endParaRPr>
          </a:p>
        </p:txBody>
      </p:sp>
      <p:cxnSp>
        <p:nvCxnSpPr>
          <p:cNvPr id="11" name="Straight Arrow Connector 10"/>
          <p:cNvCxnSpPr>
            <a:stCxn id="9" idx="3"/>
          </p:cNvCxnSpPr>
          <p:nvPr/>
        </p:nvCxnSpPr>
        <p:spPr>
          <a:xfrm>
            <a:off x="2000758" y="3189489"/>
            <a:ext cx="356883" cy="87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606981" y="3942496"/>
            <a:ext cx="164500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Closure: open </a:t>
            </a:r>
          </a:p>
          <a:p>
            <a:pPr algn="ctr"/>
            <a:r>
              <a:rPr lang="en-US" b="1" dirty="0">
                <a:solidFill>
                  <a:schemeClr val="bg2"/>
                </a:solidFill>
              </a:rPr>
              <a:t>r</a:t>
            </a:r>
            <a:r>
              <a:rPr lang="en-US" b="1" dirty="0" smtClean="0">
                <a:solidFill>
                  <a:schemeClr val="bg2"/>
                </a:solidFill>
              </a:rPr>
              <a:t>ound shape </a:t>
            </a:r>
          </a:p>
          <a:p>
            <a:pPr algn="ctr"/>
            <a:r>
              <a:rPr lang="en-US" b="1" dirty="0" smtClean="0">
                <a:solidFill>
                  <a:schemeClr val="bg2"/>
                </a:solidFill>
              </a:rPr>
              <a:t>implies globosity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99769" y="5860603"/>
            <a:ext cx="22445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Grape-like arrangement </a:t>
            </a:r>
          </a:p>
          <a:p>
            <a:pPr algn="ctr"/>
            <a:r>
              <a:rPr lang="en-US" b="1" dirty="0" smtClean="0">
                <a:solidFill>
                  <a:schemeClr val="bg2"/>
                </a:solidFill>
              </a:rPr>
              <a:t>shows hierarchies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0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dirty="0" smtClean="0">
                <a:solidFill>
                  <a:srgbClr val="00467F"/>
                </a:solidFill>
              </a:rPr>
              <a:t>Classic Visualization</a:t>
            </a:r>
            <a:br>
              <a:rPr lang="en-US" sz="3000" dirty="0" smtClean="0">
                <a:solidFill>
                  <a:srgbClr val="00467F"/>
                </a:solidFill>
              </a:rPr>
            </a:br>
            <a:r>
              <a:rPr lang="en-US" sz="2000" dirty="0" smtClean="0">
                <a:solidFill>
                  <a:srgbClr val="00467F"/>
                </a:solidFill>
              </a:rPr>
              <a:t>Charles </a:t>
            </a:r>
            <a:r>
              <a:rPr lang="en-US" sz="2000" dirty="0" err="1" smtClean="0">
                <a:solidFill>
                  <a:srgbClr val="00467F"/>
                </a:solidFill>
              </a:rPr>
              <a:t>Minard</a:t>
            </a:r>
            <a:r>
              <a:rPr lang="en-US" sz="2000" dirty="0" smtClean="0">
                <a:solidFill>
                  <a:srgbClr val="00467F"/>
                </a:solidFill>
              </a:rPr>
              <a:t>: Napoleon’s Russian Campaign of 1812</a:t>
            </a:r>
            <a:endParaRPr lang="en-US" sz="2000" b="1" i="0" u="none" strike="noStrike" cap="none" dirty="0">
              <a:solidFill>
                <a:srgbClr val="00467F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746" name="Picture 2" descr="http://www.masswerk.at/minard/images/minard-obscure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61" y="1440456"/>
            <a:ext cx="8831639" cy="4207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438400" y="5802868"/>
            <a:ext cx="480772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width of the lines corresponds to the number of troops</a:t>
            </a:r>
          </a:p>
          <a:p>
            <a:r>
              <a:rPr lang="en-US" dirty="0" smtClean="0"/>
              <a:t>The beige color is for the direction to Moscow</a:t>
            </a:r>
          </a:p>
          <a:p>
            <a:r>
              <a:rPr lang="en-US" dirty="0" smtClean="0"/>
              <a:t>The grey color is for the return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79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1905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Edward </a:t>
            </a:r>
            <a:r>
              <a:rPr lang="en-US" sz="3000" b="1" i="0" u="none" strike="noStrike" cap="none" dirty="0" err="1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Tufte’s</a:t>
            </a:r>
            <a:r>
              <a:rPr lang="en-US" sz="3000" b="1" i="0" u="none" strike="noStrike" cap="none" dirty="0" smtClean="0">
                <a:solidFill>
                  <a:srgbClr val="00467F"/>
                </a:solidFill>
                <a:latin typeface="Arial"/>
                <a:ea typeface="Arial"/>
                <a:cs typeface="Arial"/>
                <a:sym typeface="Arial"/>
              </a:rPr>
              <a:t> Visualization Goals</a:t>
            </a:r>
            <a:endParaRPr lang="en-US" sz="3000" b="1" i="0" u="none" strike="noStrike" cap="none" dirty="0">
              <a:solidFill>
                <a:srgbClr val="0046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2547427" y="2133600"/>
            <a:ext cx="6139373" cy="2133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Explore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u="none" strike="noStrike" cap="none" dirty="0" smtClean="0">
                <a:solidFill>
                  <a:schemeClr val="dk1"/>
                </a:solidFill>
                <a:sym typeface="Arial"/>
              </a:rPr>
              <a:t>Compare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See trends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u="none" strike="noStrike" cap="none" dirty="0" smtClean="0">
                <a:solidFill>
                  <a:schemeClr val="dk1"/>
                </a:solidFill>
                <a:sym typeface="Arial"/>
              </a:rPr>
              <a:t>Relate part to whole 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Rank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Correlate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sz="1800" b="1" dirty="0" smtClean="0">
                <a:solidFill>
                  <a:schemeClr val="dk1"/>
                </a:solidFill>
              </a:rPr>
              <a:t>Show distribution</a:t>
            </a:r>
            <a:endParaRPr lang="en-US" sz="1800" b="1" u="none" strike="noStrike" cap="none" dirty="0" smtClean="0">
              <a:solidFill>
                <a:schemeClr val="dk1"/>
              </a:solidFill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610600" y="6172200"/>
            <a:ext cx="533399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81200" y="5867400"/>
            <a:ext cx="50113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*Edward </a:t>
            </a:r>
            <a:r>
              <a:rPr lang="en-US" dirty="0" err="1" smtClean="0"/>
              <a:t>Tufte</a:t>
            </a:r>
            <a:r>
              <a:rPr lang="en-US" dirty="0" smtClean="0"/>
              <a:t>, The Visual Display of Quantitative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9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SA IT 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24074</TotalTime>
  <Words>1063</Words>
  <Application>Microsoft Office PowerPoint</Application>
  <PresentationFormat>On-screen Show (4:3)</PresentationFormat>
  <Paragraphs>238</Paragraphs>
  <Slides>44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Arial Narrow</vt:lpstr>
      <vt:lpstr>Georgia</vt:lpstr>
      <vt:lpstr>Noto Sans Symbols</vt:lpstr>
      <vt:lpstr>proxima-nova-soft</vt:lpstr>
      <vt:lpstr>GSA IT Template</vt:lpstr>
      <vt:lpstr>PowerPoint Presentation</vt:lpstr>
      <vt:lpstr>Course Outline</vt:lpstr>
      <vt:lpstr>Why Visualize?</vt:lpstr>
      <vt:lpstr>Gestalt Principles of Grouping - a philosophy of mind developed by the Berlin School of Experimental Psychology,  “Gestalt” is German for shape, form </vt:lpstr>
      <vt:lpstr>Exploit Ability of the Human Brain  to Infer Simplest Solution  for Incomplete Visual Information</vt:lpstr>
      <vt:lpstr>An eye can be fooled</vt:lpstr>
      <vt:lpstr>Nice Picture Makes You Interested</vt:lpstr>
      <vt:lpstr>Classic Visualization Charles Minard: Napoleon’s Russian Campaign of 1812</vt:lpstr>
      <vt:lpstr>Edward Tufte’s Visualization Goals</vt:lpstr>
      <vt:lpstr>Data Exploration Scatter Plot and Histogram</vt:lpstr>
      <vt:lpstr>Data Comparison Bar Charts</vt:lpstr>
      <vt:lpstr>Data Trends Line Charts</vt:lpstr>
      <vt:lpstr>Relate Part to Whole Pie Charts</vt:lpstr>
      <vt:lpstr>Maps</vt:lpstr>
      <vt:lpstr>Ranking Charts</vt:lpstr>
      <vt:lpstr>Radar Charts</vt:lpstr>
      <vt:lpstr>Sankey Diagram</vt:lpstr>
      <vt:lpstr>PowerPoint Presentation</vt:lpstr>
      <vt:lpstr>PowerPoint Presentation</vt:lpstr>
      <vt:lpstr>PowerPoint Presentation</vt:lpstr>
      <vt:lpstr>Composition Rules</vt:lpstr>
      <vt:lpstr>Golden Ratio (Fibonacci) Spiral (1,2,3,5,8,13,21…)</vt:lpstr>
      <vt:lpstr>Golden Ratio in Nature</vt:lpstr>
      <vt:lpstr>Brain Wave Frequencies</vt:lpstr>
      <vt:lpstr>Phi Grid</vt:lpstr>
      <vt:lpstr>Rule of Thirds Phi Grid for “Dummies”</vt:lpstr>
      <vt:lpstr>PowerPoint Presentation</vt:lpstr>
      <vt:lpstr>Colors</vt:lpstr>
      <vt:lpstr>Color Theory</vt:lpstr>
      <vt:lpstr>Essential Color Terminology</vt:lpstr>
      <vt:lpstr>Why Printers and Monitors  Use Different Primary Colors?</vt:lpstr>
      <vt:lpstr>Color Codes</vt:lpstr>
      <vt:lpstr>Contrast Colors</vt:lpstr>
      <vt:lpstr>Analogous Colors</vt:lpstr>
      <vt:lpstr>Match Customer Colors</vt:lpstr>
      <vt:lpstr>Interactivity</vt:lpstr>
      <vt:lpstr>Edward Tufte’s Principles  of Graphical Excellence*</vt:lpstr>
      <vt:lpstr>Edward Tufte’s Visualization Guidelines* </vt:lpstr>
      <vt:lpstr>MicroStrategy Examples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JasmeenMBowmaster</dc:creator>
  <cp:lastModifiedBy>Mark Shkolnikov</cp:lastModifiedBy>
  <cp:revision>234</cp:revision>
  <dcterms:modified xsi:type="dcterms:W3CDTF">2018-06-12T15:24:58Z</dcterms:modified>
</cp:coreProperties>
</file>